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6858000" cy="9144000"/>
  <p:embeddedFontLst>
    <p:embeddedFont>
      <p:font typeface="DM Sans"/>
      <p:bold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font" Target="fonts/DMSans-bold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DMSans-bold.fntdata"/><Relationship Id="rId20" Type="http://schemas.openxmlformats.org/officeDocument/2006/relationships/customXml" Target="../customXml/item3.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2.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3edb57855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3edb57855f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Each of the volunteers can talk about their </a:t>
            </a:r>
            <a:r>
              <a:rPr lang="en-US"/>
              <a:t>experiences</a:t>
            </a:r>
            <a:r>
              <a:rPr lang="en-US"/>
              <a:t> at UCONN and with the school of engineering and then take questions about it.</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 </a:t>
            </a:r>
            <a:r>
              <a:rPr lang="en-US"/>
              <a:t>recommend</a:t>
            </a:r>
            <a:r>
              <a:rPr lang="en-US"/>
              <a:t> that the volunteers familiarize themselves with just basic stuff on how the hand works before we start the workshop.  There is also a worksheet that will go along with this part along with a mini </a:t>
            </a:r>
            <a:r>
              <a:rPr lang="en-US"/>
              <a:t>experiment.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experiment everyone will get to test out what it would be like to not have thumbs and try picking up various objects after taping their thumb down.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video is very helpful in the first 7 minutes    https://www.youtube.com/watch?v=hB6xXXxcPKg</a:t>
            </a:r>
            <a:endParaRPr/>
          </a:p>
          <a:p>
            <a:pPr indent="0" lvl="0" marL="0" rtl="0" algn="l">
              <a:spcBef>
                <a:spcPts val="0"/>
              </a:spcBef>
              <a:spcAft>
                <a:spcPts val="0"/>
              </a:spcAft>
              <a:buNone/>
            </a:pPr>
            <a:r>
              <a:rPr lang="en-US"/>
              <a:t>Some basic facts to know:</a:t>
            </a:r>
            <a:endParaRPr/>
          </a:p>
          <a:p>
            <a:pPr indent="-298450" lvl="0" marL="457200" rtl="0" algn="l">
              <a:spcBef>
                <a:spcPts val="0"/>
              </a:spcBef>
              <a:spcAft>
                <a:spcPts val="0"/>
              </a:spcAft>
              <a:buSzPts val="1100"/>
              <a:buChar char="-"/>
            </a:pPr>
            <a:r>
              <a:rPr lang="en-US"/>
              <a:t>There is no muscles in our fingers, however we have ligaments, tendons and bones</a:t>
            </a:r>
            <a:endParaRPr/>
          </a:p>
          <a:p>
            <a:pPr indent="-298450" lvl="0" marL="457200" rtl="0" algn="l">
              <a:spcBef>
                <a:spcPts val="0"/>
              </a:spcBef>
              <a:spcAft>
                <a:spcPts val="0"/>
              </a:spcAft>
              <a:buSzPts val="1100"/>
              <a:buChar char="-"/>
            </a:pPr>
            <a:r>
              <a:rPr lang="en-US"/>
              <a:t>The tendons are </a:t>
            </a:r>
            <a:r>
              <a:rPr lang="en-US"/>
              <a:t>responsible</a:t>
            </a:r>
            <a:r>
              <a:rPr lang="en-US"/>
              <a:t> for contracting our fingers and our muscles in our forearms and hands help move the tendons</a:t>
            </a:r>
            <a:endParaRPr/>
          </a:p>
          <a:p>
            <a:pPr indent="-298450" lvl="0" marL="457200" rtl="0" algn="l">
              <a:spcBef>
                <a:spcPts val="0"/>
              </a:spcBef>
              <a:spcAft>
                <a:spcPts val="0"/>
              </a:spcAft>
              <a:buSzPts val="1100"/>
              <a:buChar char="-"/>
            </a:pPr>
            <a:r>
              <a:rPr lang="en-US"/>
              <a:t>Our thumbs are special due to the fact that they are opposable and their strength</a:t>
            </a:r>
            <a:endParaRPr/>
          </a:p>
          <a:p>
            <a:pPr indent="0" lvl="0" marL="0" rtl="0" algn="l">
              <a:spcBef>
                <a:spcPts val="0"/>
              </a:spcBef>
              <a:spcAft>
                <a:spcPts val="0"/>
              </a:spcAft>
              <a:buNone/>
            </a:pPr>
            <a:r>
              <a:rPr lang="en-US"/>
              <a:t>After just talking about hands you can talk about how we need to combine this information with our mechanical engineering skills when creating prosthetics.</a:t>
            </a:r>
            <a:endParaRPr/>
          </a:p>
        </p:txBody>
      </p:sp>
      <p:sp>
        <p:nvSpPr>
          <p:cNvPr id="183" name="Google Shape;18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3edd081b1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It may be easier to play this video on a </a:t>
            </a:r>
            <a:r>
              <a:rPr lang="en-US"/>
              <a:t>faster</a:t>
            </a:r>
            <a:r>
              <a:rPr lang="en-US"/>
              <a:t> speed just to show everyone quick what they are doing and then I </a:t>
            </a:r>
            <a:r>
              <a:rPr lang="en-US"/>
              <a:t>recommend that you demo building the hand alongside as everyone makes theirs.</a:t>
            </a:r>
            <a:endParaRPr/>
          </a:p>
        </p:txBody>
      </p:sp>
      <p:sp>
        <p:nvSpPr>
          <p:cNvPr id="193" name="Google Shape;193;g23edd081b18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 would leave this on the screen as the girls are creating their robotic hands, just so that they can look back up at it if they are unsure. The video can also be played again if needed as well.</a:t>
            </a:r>
            <a:endParaRPr/>
          </a:p>
        </p:txBody>
      </p:sp>
      <p:sp>
        <p:nvSpPr>
          <p:cNvPr id="204" name="Google Shape;2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6.jp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www.youtube.com/watch?v=sdMedZ5Q4Sc" TargetMode="External"/><Relationship Id="rId5"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hyperlink" Target="http://www.youtube.com/watch?v=svMXxXSEJoY" TargetMode="External"/><Relationship Id="rId5" Type="http://schemas.openxmlformats.org/officeDocument/2006/relationships/image" Target="../media/image4.jpg"/><Relationship Id="rId6"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174" l="0" r="-1236" t="-20652"/>
            </a:stretch>
          </a:blipFill>
          <a:ln>
            <a:noFill/>
          </a:ln>
        </p:spPr>
      </p:sp>
      <p:cxnSp>
        <p:nvCxnSpPr>
          <p:cNvPr id="85" name="Google Shape;85;p13"/>
          <p:cNvCxnSpPr/>
          <p:nvPr/>
        </p:nvCxnSpPr>
        <p:spPr>
          <a:xfrm rot="10800000">
            <a:off x="563420" y="-45048"/>
            <a:ext cx="0" cy="10377096"/>
          </a:xfrm>
          <a:prstGeom prst="straightConnector1">
            <a:avLst/>
          </a:prstGeom>
          <a:noFill/>
          <a:ln cap="flat" cmpd="sng" w="19050">
            <a:solidFill>
              <a:srgbClr val="000000"/>
            </a:solidFill>
            <a:prstDash val="solid"/>
            <a:round/>
            <a:headEnd len="sm" w="sm" type="none"/>
            <a:tailEnd len="sm" w="sm" type="none"/>
          </a:ln>
        </p:spPr>
      </p:cxnSp>
      <p:cxnSp>
        <p:nvCxnSpPr>
          <p:cNvPr id="86" name="Google Shape;86;p13"/>
          <p:cNvCxnSpPr/>
          <p:nvPr/>
        </p:nvCxnSpPr>
        <p:spPr>
          <a:xfrm rot="10800000">
            <a:off x="17724580" y="553895"/>
            <a:ext cx="0" cy="9747721"/>
          </a:xfrm>
          <a:prstGeom prst="straightConnector1">
            <a:avLst/>
          </a:prstGeom>
          <a:noFill/>
          <a:ln cap="flat" cmpd="sng" w="19050">
            <a:solidFill>
              <a:srgbClr val="000000"/>
            </a:solidFill>
            <a:prstDash val="solid"/>
            <a:round/>
            <a:headEnd len="sm" w="sm" type="none"/>
            <a:tailEnd len="sm" w="sm" type="none"/>
          </a:ln>
        </p:spPr>
      </p:cxnSp>
      <p:cxnSp>
        <p:nvCxnSpPr>
          <p:cNvPr id="87" name="Google Shape;87;p13"/>
          <p:cNvCxnSpPr/>
          <p:nvPr/>
        </p:nvCxnSpPr>
        <p:spPr>
          <a:xfrm rot="10800000">
            <a:off x="566690" y="563420"/>
            <a:ext cx="17147361" cy="0"/>
          </a:xfrm>
          <a:prstGeom prst="straightConnector1">
            <a:avLst/>
          </a:prstGeom>
          <a:noFill/>
          <a:ln cap="flat" cmpd="sng" w="19050">
            <a:solidFill>
              <a:srgbClr val="000000"/>
            </a:solidFill>
            <a:prstDash val="solid"/>
            <a:round/>
            <a:headEnd len="sm" w="sm" type="none"/>
            <a:tailEnd len="sm" w="sm" type="none"/>
          </a:ln>
        </p:spPr>
      </p:cxnSp>
      <p:grpSp>
        <p:nvGrpSpPr>
          <p:cNvPr id="88" name="Google Shape;88;p13"/>
          <p:cNvGrpSpPr/>
          <p:nvPr/>
        </p:nvGrpSpPr>
        <p:grpSpPr>
          <a:xfrm>
            <a:off x="1298030" y="8979333"/>
            <a:ext cx="9013828" cy="3266922"/>
            <a:chOff x="0" y="-47625"/>
            <a:chExt cx="2374012" cy="860425"/>
          </a:xfrm>
        </p:grpSpPr>
        <p:sp>
          <p:nvSpPr>
            <p:cNvPr id="89" name="Google Shape;89;p13"/>
            <p:cNvSpPr/>
            <p:nvPr/>
          </p:nvSpPr>
          <p:spPr>
            <a:xfrm>
              <a:off x="0" y="0"/>
              <a:ext cx="2374012" cy="145882"/>
            </a:xfrm>
            <a:custGeom>
              <a:rect b="b" l="l" r="r" t="t"/>
              <a:pathLst>
                <a:path extrusionOk="0" h="145882" w="2374012">
                  <a:moveTo>
                    <a:pt x="0" y="0"/>
                  </a:moveTo>
                  <a:lnTo>
                    <a:pt x="2374012" y="0"/>
                  </a:lnTo>
                  <a:lnTo>
                    <a:pt x="2374012" y="145882"/>
                  </a:lnTo>
                  <a:lnTo>
                    <a:pt x="0" y="145882"/>
                  </a:lnTo>
                  <a:close/>
                </a:path>
              </a:pathLst>
            </a:custGeom>
            <a:solidFill>
              <a:srgbClr val="000000">
                <a:alpha val="0"/>
              </a:srgbClr>
            </a:solidFill>
            <a:ln cap="flat" cmpd="sng" w="19050">
              <a:solidFill>
                <a:srgbClr val="000000"/>
              </a:solidFill>
              <a:prstDash val="solid"/>
              <a:round/>
              <a:headEnd len="sm" w="sm" type="none"/>
              <a:tailEnd len="sm" w="sm" type="none"/>
            </a:ln>
          </p:spPr>
        </p:sp>
        <p:sp>
          <p:nvSpPr>
            <p:cNvPr id="90" name="Google Shape;90;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91" name="Google Shape;91;p13"/>
          <p:cNvCxnSpPr/>
          <p:nvPr/>
        </p:nvCxnSpPr>
        <p:spPr>
          <a:xfrm rot="10800000">
            <a:off x="11027417" y="-109146"/>
            <a:ext cx="0" cy="10377096"/>
          </a:xfrm>
          <a:prstGeom prst="straightConnector1">
            <a:avLst/>
          </a:prstGeom>
          <a:noFill/>
          <a:ln cap="flat" cmpd="sng" w="19050">
            <a:solidFill>
              <a:srgbClr val="000000"/>
            </a:solidFill>
            <a:prstDash val="solid"/>
            <a:round/>
            <a:headEnd len="sm" w="sm" type="none"/>
            <a:tailEnd len="sm" w="sm" type="none"/>
          </a:ln>
        </p:spPr>
      </p:cxnSp>
      <p:cxnSp>
        <p:nvCxnSpPr>
          <p:cNvPr id="92" name="Google Shape;92;p13"/>
          <p:cNvCxnSpPr/>
          <p:nvPr/>
        </p:nvCxnSpPr>
        <p:spPr>
          <a:xfrm rot="10800000">
            <a:off x="4041866" y="-84032"/>
            <a:ext cx="0" cy="656977"/>
          </a:xfrm>
          <a:prstGeom prst="straightConnector1">
            <a:avLst/>
          </a:prstGeom>
          <a:noFill/>
          <a:ln cap="flat" cmpd="sng" w="19050">
            <a:solidFill>
              <a:srgbClr val="000000"/>
            </a:solidFill>
            <a:prstDash val="solid"/>
            <a:round/>
            <a:headEnd len="sm" w="sm" type="none"/>
            <a:tailEnd len="sm" w="sm" type="none"/>
          </a:ln>
        </p:spPr>
      </p:cxnSp>
      <p:cxnSp>
        <p:nvCxnSpPr>
          <p:cNvPr id="93" name="Google Shape;93;p13"/>
          <p:cNvCxnSpPr/>
          <p:nvPr/>
        </p:nvCxnSpPr>
        <p:spPr>
          <a:xfrm rot="10800000">
            <a:off x="7529921" y="-84032"/>
            <a:ext cx="0" cy="656977"/>
          </a:xfrm>
          <a:prstGeom prst="straightConnector1">
            <a:avLst/>
          </a:prstGeom>
          <a:noFill/>
          <a:ln cap="flat" cmpd="sng" w="19050">
            <a:solidFill>
              <a:srgbClr val="000000"/>
            </a:solidFill>
            <a:prstDash val="solid"/>
            <a:round/>
            <a:headEnd len="sm" w="sm" type="none"/>
            <a:tailEnd len="sm" w="sm" type="none"/>
          </a:ln>
        </p:spPr>
      </p:cxnSp>
      <p:grpSp>
        <p:nvGrpSpPr>
          <p:cNvPr id="94" name="Google Shape;94;p13"/>
          <p:cNvGrpSpPr/>
          <p:nvPr/>
        </p:nvGrpSpPr>
        <p:grpSpPr>
          <a:xfrm>
            <a:off x="2294495" y="4897776"/>
            <a:ext cx="7011391" cy="2703755"/>
            <a:chOff x="0" y="447675"/>
            <a:chExt cx="9348521" cy="3605006"/>
          </a:xfrm>
        </p:grpSpPr>
        <p:sp>
          <p:nvSpPr>
            <p:cNvPr id="95" name="Google Shape;95;p13"/>
            <p:cNvSpPr txBox="1"/>
            <p:nvPr/>
          </p:nvSpPr>
          <p:spPr>
            <a:xfrm>
              <a:off x="0" y="447675"/>
              <a:ext cx="9158700" cy="1995000"/>
            </a:xfrm>
            <a:prstGeom prst="rect">
              <a:avLst/>
            </a:prstGeom>
            <a:noFill/>
            <a:ln>
              <a:noFill/>
            </a:ln>
          </p:spPr>
          <p:txBody>
            <a:bodyPr anchorCtr="0" anchor="t" bIns="0" lIns="0" spcFirstLastPara="1" rIns="0" wrap="square" tIns="0">
              <a:spAutoFit/>
            </a:bodyPr>
            <a:lstStyle/>
            <a:p>
              <a:pPr indent="0" lvl="0" marL="0" marR="0" rtl="0" algn="ctr">
                <a:lnSpc>
                  <a:spcPct val="81000"/>
                </a:lnSpc>
                <a:spcBef>
                  <a:spcPts val="0"/>
                </a:spcBef>
                <a:spcAft>
                  <a:spcPts val="0"/>
                </a:spcAft>
                <a:buNone/>
              </a:pPr>
              <a:r>
                <a:rPr b="1" lang="en-US" sz="12000">
                  <a:latin typeface="DM Sans"/>
                  <a:ea typeface="DM Sans"/>
                  <a:cs typeface="DM Sans"/>
                  <a:sym typeface="DM Sans"/>
                </a:rPr>
                <a:t>Robotic</a:t>
              </a:r>
              <a:endParaRPr/>
            </a:p>
          </p:txBody>
        </p:sp>
        <p:sp>
          <p:nvSpPr>
            <p:cNvPr id="96" name="Google Shape;96;p13"/>
            <p:cNvSpPr txBox="1"/>
            <p:nvPr/>
          </p:nvSpPr>
          <p:spPr>
            <a:xfrm>
              <a:off x="189821" y="2057681"/>
              <a:ext cx="9158700" cy="1995000"/>
            </a:xfrm>
            <a:prstGeom prst="rect">
              <a:avLst/>
            </a:prstGeom>
            <a:noFill/>
            <a:ln>
              <a:noFill/>
            </a:ln>
          </p:spPr>
          <p:txBody>
            <a:bodyPr anchorCtr="0" anchor="t" bIns="0" lIns="0" spcFirstLastPara="1" rIns="0" wrap="square" tIns="0">
              <a:spAutoFit/>
            </a:bodyPr>
            <a:lstStyle/>
            <a:p>
              <a:pPr indent="0" lvl="0" marL="0" marR="0" rtl="0" algn="ctr">
                <a:lnSpc>
                  <a:spcPct val="81000"/>
                </a:lnSpc>
                <a:spcBef>
                  <a:spcPts val="0"/>
                </a:spcBef>
                <a:spcAft>
                  <a:spcPts val="0"/>
                </a:spcAft>
                <a:buNone/>
              </a:pPr>
              <a:r>
                <a:rPr b="1" lang="en-US" sz="12000">
                  <a:latin typeface="DM Sans"/>
                  <a:ea typeface="DM Sans"/>
                  <a:cs typeface="DM Sans"/>
                  <a:sym typeface="DM Sans"/>
                </a:rPr>
                <a:t>Hand </a:t>
              </a:r>
              <a:endParaRPr/>
            </a:p>
          </p:txBody>
        </p:sp>
      </p:grpSp>
      <p:sp>
        <p:nvSpPr>
          <p:cNvPr id="97" name="Google Shape;97;p13"/>
          <p:cNvSpPr txBox="1"/>
          <p:nvPr/>
        </p:nvSpPr>
        <p:spPr>
          <a:xfrm>
            <a:off x="1498953" y="9230414"/>
            <a:ext cx="43059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100">
                <a:latin typeface="DM Sans"/>
                <a:ea typeface="DM Sans"/>
                <a:cs typeface="DM Sans"/>
                <a:sym typeface="DM Sans"/>
              </a:rPr>
              <a:t>MYO Workshops 2023</a:t>
            </a:r>
            <a:endParaRPr/>
          </a:p>
        </p:txBody>
      </p:sp>
      <p:sp>
        <p:nvSpPr>
          <p:cNvPr id="98" name="Google Shape;98;p13"/>
          <p:cNvSpPr txBox="1"/>
          <p:nvPr/>
        </p:nvSpPr>
        <p:spPr>
          <a:xfrm>
            <a:off x="5804944" y="9230414"/>
            <a:ext cx="4305900" cy="2154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t/>
            </a:r>
            <a:endParaRPr/>
          </a:p>
        </p:txBody>
      </p:sp>
      <p:pic>
        <p:nvPicPr>
          <p:cNvPr id="99" name="Google Shape;99;p13"/>
          <p:cNvPicPr preferRelativeResize="0"/>
          <p:nvPr/>
        </p:nvPicPr>
        <p:blipFill>
          <a:blip r:embed="rId4">
            <a:alphaModFix/>
          </a:blip>
          <a:stretch>
            <a:fillRect/>
          </a:stretch>
        </p:blipFill>
        <p:spPr>
          <a:xfrm rot="5400000">
            <a:off x="10168675" y="3061125"/>
            <a:ext cx="8414650" cy="4733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174" l="0" r="-1236" t="-20652"/>
            </a:stretch>
          </a:blipFill>
          <a:ln>
            <a:noFill/>
          </a:ln>
        </p:spPr>
      </p:sp>
      <p:cxnSp>
        <p:nvCxnSpPr>
          <p:cNvPr id="214" name="Google Shape;214;p22"/>
          <p:cNvCxnSpPr/>
          <p:nvPr/>
        </p:nvCxnSpPr>
        <p:spPr>
          <a:xfrm rot="10800000">
            <a:off x="563420" y="556957"/>
            <a:ext cx="0" cy="9190763"/>
          </a:xfrm>
          <a:prstGeom prst="straightConnector1">
            <a:avLst/>
          </a:prstGeom>
          <a:noFill/>
          <a:ln cap="flat" cmpd="sng" w="19050">
            <a:solidFill>
              <a:srgbClr val="000000"/>
            </a:solidFill>
            <a:prstDash val="solid"/>
            <a:round/>
            <a:headEnd len="sm" w="sm" type="none"/>
            <a:tailEnd len="sm" w="sm" type="none"/>
          </a:ln>
        </p:spPr>
      </p:cxnSp>
      <p:cxnSp>
        <p:nvCxnSpPr>
          <p:cNvPr id="215" name="Google Shape;215;p22"/>
          <p:cNvCxnSpPr/>
          <p:nvPr/>
        </p:nvCxnSpPr>
        <p:spPr>
          <a:xfrm rot="10800000">
            <a:off x="559610" y="563420"/>
            <a:ext cx="17173938" cy="0"/>
          </a:xfrm>
          <a:prstGeom prst="straightConnector1">
            <a:avLst/>
          </a:prstGeom>
          <a:noFill/>
          <a:ln cap="flat" cmpd="sng" w="19050">
            <a:solidFill>
              <a:srgbClr val="000000"/>
            </a:solidFill>
            <a:prstDash val="solid"/>
            <a:round/>
            <a:headEnd len="sm" w="sm" type="none"/>
            <a:tailEnd len="sm" w="sm" type="none"/>
          </a:ln>
        </p:spPr>
      </p:cxnSp>
      <p:cxnSp>
        <p:nvCxnSpPr>
          <p:cNvPr id="216" name="Google Shape;216;p22"/>
          <p:cNvCxnSpPr/>
          <p:nvPr/>
        </p:nvCxnSpPr>
        <p:spPr>
          <a:xfrm rot="10800000">
            <a:off x="17724580" y="562078"/>
            <a:ext cx="0" cy="9185643"/>
          </a:xfrm>
          <a:prstGeom prst="straightConnector1">
            <a:avLst/>
          </a:prstGeom>
          <a:noFill/>
          <a:ln cap="flat" cmpd="sng" w="19050">
            <a:solidFill>
              <a:srgbClr val="000000"/>
            </a:solidFill>
            <a:prstDash val="solid"/>
            <a:round/>
            <a:headEnd len="sm" w="sm" type="none"/>
            <a:tailEnd len="sm" w="sm" type="none"/>
          </a:ln>
        </p:spPr>
      </p:cxnSp>
      <p:cxnSp>
        <p:nvCxnSpPr>
          <p:cNvPr id="217" name="Google Shape;217;p22"/>
          <p:cNvCxnSpPr/>
          <p:nvPr/>
        </p:nvCxnSpPr>
        <p:spPr>
          <a:xfrm rot="10800000">
            <a:off x="554828" y="9738196"/>
            <a:ext cx="17179277" cy="0"/>
          </a:xfrm>
          <a:prstGeom prst="straightConnector1">
            <a:avLst/>
          </a:prstGeom>
          <a:noFill/>
          <a:ln cap="flat" cmpd="sng" w="19050">
            <a:solidFill>
              <a:srgbClr val="000000"/>
            </a:solidFill>
            <a:prstDash val="solid"/>
            <a:round/>
            <a:headEnd len="sm" w="sm" type="none"/>
            <a:tailEnd len="sm" w="sm" type="none"/>
          </a:ln>
        </p:spPr>
      </p:cxnSp>
      <p:cxnSp>
        <p:nvCxnSpPr>
          <p:cNvPr id="218" name="Google Shape;218;p22"/>
          <p:cNvCxnSpPr/>
          <p:nvPr/>
        </p:nvCxnSpPr>
        <p:spPr>
          <a:xfrm rot="10800000">
            <a:off x="560167" y="2501265"/>
            <a:ext cx="17173938" cy="0"/>
          </a:xfrm>
          <a:prstGeom prst="straightConnector1">
            <a:avLst/>
          </a:prstGeom>
          <a:noFill/>
          <a:ln cap="flat" cmpd="sng" w="19050">
            <a:solidFill>
              <a:srgbClr val="000000"/>
            </a:solidFill>
            <a:prstDash val="solid"/>
            <a:round/>
            <a:headEnd len="sm" w="sm" type="none"/>
            <a:tailEnd len="sm" w="sm" type="none"/>
          </a:ln>
        </p:spPr>
      </p:cxnSp>
      <p:cxnSp>
        <p:nvCxnSpPr>
          <p:cNvPr id="219" name="Google Shape;219;p22"/>
          <p:cNvCxnSpPr/>
          <p:nvPr/>
        </p:nvCxnSpPr>
        <p:spPr>
          <a:xfrm flipH="1" rot="10800000">
            <a:off x="9134475" y="2501265"/>
            <a:ext cx="12661" cy="7246439"/>
          </a:xfrm>
          <a:prstGeom prst="straightConnector1">
            <a:avLst/>
          </a:prstGeom>
          <a:noFill/>
          <a:ln cap="flat" cmpd="sng" w="19050">
            <a:solidFill>
              <a:srgbClr val="000000"/>
            </a:solidFill>
            <a:prstDash val="solid"/>
            <a:round/>
            <a:headEnd len="sm" w="sm" type="none"/>
            <a:tailEnd len="sm" w="sm" type="none"/>
          </a:ln>
        </p:spPr>
      </p:cxnSp>
      <p:cxnSp>
        <p:nvCxnSpPr>
          <p:cNvPr id="220" name="Google Shape;220;p22"/>
          <p:cNvCxnSpPr/>
          <p:nvPr/>
        </p:nvCxnSpPr>
        <p:spPr>
          <a:xfrm flipH="1" rot="10800000">
            <a:off x="13431911" y="2510790"/>
            <a:ext cx="12661" cy="7236914"/>
          </a:xfrm>
          <a:prstGeom prst="straightConnector1">
            <a:avLst/>
          </a:prstGeom>
          <a:noFill/>
          <a:ln cap="flat" cmpd="sng" w="19050">
            <a:solidFill>
              <a:srgbClr val="000000"/>
            </a:solidFill>
            <a:prstDash val="solid"/>
            <a:round/>
            <a:headEnd len="sm" w="sm" type="none"/>
            <a:tailEnd len="sm" w="sm" type="none"/>
          </a:ln>
        </p:spPr>
      </p:cxnSp>
      <p:cxnSp>
        <p:nvCxnSpPr>
          <p:cNvPr id="221" name="Google Shape;221;p22"/>
          <p:cNvCxnSpPr/>
          <p:nvPr/>
        </p:nvCxnSpPr>
        <p:spPr>
          <a:xfrm flipH="1" rot="10800000">
            <a:off x="4837000" y="2510790"/>
            <a:ext cx="22186" cy="7236914"/>
          </a:xfrm>
          <a:prstGeom prst="straightConnector1">
            <a:avLst/>
          </a:prstGeom>
          <a:noFill/>
          <a:ln cap="flat" cmpd="sng" w="19050">
            <a:solidFill>
              <a:srgbClr val="000000"/>
            </a:solidFill>
            <a:prstDash val="solid"/>
            <a:round/>
            <a:headEnd len="sm" w="sm" type="none"/>
            <a:tailEnd len="sm" w="sm" type="none"/>
          </a:ln>
        </p:spPr>
      </p:cxnSp>
      <p:sp>
        <p:nvSpPr>
          <p:cNvPr id="222" name="Google Shape;222;p22"/>
          <p:cNvSpPr txBox="1"/>
          <p:nvPr/>
        </p:nvSpPr>
        <p:spPr>
          <a:xfrm>
            <a:off x="1028700" y="891311"/>
            <a:ext cx="162306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600">
                <a:latin typeface="DM Sans"/>
                <a:ea typeface="DM Sans"/>
                <a:cs typeface="DM Sans"/>
                <a:sym typeface="DM Sans"/>
              </a:rPr>
              <a:t>Discussion/Reflection</a:t>
            </a:r>
            <a:endParaRPr/>
          </a:p>
        </p:txBody>
      </p:sp>
      <p:sp>
        <p:nvSpPr>
          <p:cNvPr id="223" name="Google Shape;223;p22"/>
          <p:cNvSpPr txBox="1"/>
          <p:nvPr/>
        </p:nvSpPr>
        <p:spPr>
          <a:xfrm>
            <a:off x="1050963" y="2770382"/>
            <a:ext cx="3298500" cy="669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200">
                <a:latin typeface="DM Sans"/>
                <a:ea typeface="DM Sans"/>
                <a:cs typeface="DM Sans"/>
                <a:sym typeface="DM Sans"/>
              </a:rPr>
              <a:t>After this </a:t>
            </a:r>
            <a:r>
              <a:rPr b="1" lang="en-US" sz="3200">
                <a:latin typeface="DM Sans"/>
                <a:ea typeface="DM Sans"/>
                <a:cs typeface="DM Sans"/>
                <a:sym typeface="DM Sans"/>
              </a:rPr>
              <a:t>activity</a:t>
            </a:r>
            <a:r>
              <a:rPr b="1" lang="en-US" sz="3200">
                <a:latin typeface="DM Sans"/>
                <a:ea typeface="DM Sans"/>
                <a:cs typeface="DM Sans"/>
                <a:sym typeface="DM Sans"/>
              </a:rPr>
              <a:t> why do you think it is important for biomedical engineers to be </a:t>
            </a:r>
            <a:r>
              <a:rPr b="1" lang="en-US" sz="3200">
                <a:latin typeface="DM Sans"/>
                <a:ea typeface="DM Sans"/>
                <a:cs typeface="DM Sans"/>
                <a:sym typeface="DM Sans"/>
              </a:rPr>
              <a:t>familiar</a:t>
            </a:r>
            <a:r>
              <a:rPr b="1" lang="en-US" sz="3200">
                <a:latin typeface="DM Sans"/>
                <a:ea typeface="DM Sans"/>
                <a:cs typeface="DM Sans"/>
                <a:sym typeface="DM Sans"/>
              </a:rPr>
              <a:t> with so many other types of engineering?</a:t>
            </a:r>
            <a:endParaRPr/>
          </a:p>
        </p:txBody>
      </p:sp>
      <p:sp>
        <p:nvSpPr>
          <p:cNvPr id="224" name="Google Shape;224;p22"/>
          <p:cNvSpPr txBox="1"/>
          <p:nvPr/>
        </p:nvSpPr>
        <p:spPr>
          <a:xfrm>
            <a:off x="5142374" y="2633450"/>
            <a:ext cx="3708900" cy="6009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200">
                <a:latin typeface="DM Sans"/>
                <a:ea typeface="DM Sans"/>
                <a:cs typeface="DM Sans"/>
                <a:sym typeface="DM Sans"/>
              </a:rPr>
              <a:t>What was the hardest part of </a:t>
            </a:r>
            <a:r>
              <a:rPr b="1" lang="en-US" sz="3200">
                <a:latin typeface="DM Sans"/>
                <a:ea typeface="DM Sans"/>
                <a:cs typeface="DM Sans"/>
                <a:sym typeface="DM Sans"/>
              </a:rPr>
              <a:t>building</a:t>
            </a:r>
            <a:r>
              <a:rPr b="1" lang="en-US" sz="3200">
                <a:latin typeface="DM Sans"/>
                <a:ea typeface="DM Sans"/>
                <a:cs typeface="DM Sans"/>
                <a:sym typeface="DM Sans"/>
              </a:rPr>
              <a:t> your robotic hand and if this were to be done </a:t>
            </a:r>
            <a:r>
              <a:rPr b="1" lang="en-US" sz="3200">
                <a:latin typeface="DM Sans"/>
                <a:ea typeface="DM Sans"/>
                <a:cs typeface="DM Sans"/>
                <a:sym typeface="DM Sans"/>
              </a:rPr>
              <a:t>differently</a:t>
            </a:r>
            <a:r>
              <a:rPr b="1" lang="en-US" sz="3200">
                <a:latin typeface="DM Sans"/>
                <a:ea typeface="DM Sans"/>
                <a:cs typeface="DM Sans"/>
                <a:sym typeface="DM Sans"/>
              </a:rPr>
              <a:t> what would you change to improve your hand?</a:t>
            </a:r>
            <a:endParaRPr/>
          </a:p>
        </p:txBody>
      </p:sp>
      <p:sp>
        <p:nvSpPr>
          <p:cNvPr id="225" name="Google Shape;225;p22"/>
          <p:cNvSpPr txBox="1"/>
          <p:nvPr/>
        </p:nvSpPr>
        <p:spPr>
          <a:xfrm>
            <a:off x="9492349" y="2633444"/>
            <a:ext cx="3298500" cy="4629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200">
                <a:latin typeface="DM Sans"/>
                <a:ea typeface="DM Sans"/>
                <a:cs typeface="DM Sans"/>
                <a:sym typeface="DM Sans"/>
              </a:rPr>
              <a:t>Why are our thumbs so important and how was it to try and use your hands without thumbs?</a:t>
            </a:r>
            <a:endParaRPr/>
          </a:p>
        </p:txBody>
      </p:sp>
      <p:sp>
        <p:nvSpPr>
          <p:cNvPr id="226" name="Google Shape;226;p22"/>
          <p:cNvSpPr txBox="1"/>
          <p:nvPr/>
        </p:nvSpPr>
        <p:spPr>
          <a:xfrm>
            <a:off x="13799721" y="2633444"/>
            <a:ext cx="3298500" cy="3940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200">
                <a:latin typeface="DM Sans"/>
                <a:ea typeface="DM Sans"/>
                <a:cs typeface="DM Sans"/>
                <a:sym typeface="DM Sans"/>
              </a:rPr>
              <a:t>What was your favorite part of this workshop and what would you </a:t>
            </a:r>
            <a:r>
              <a:rPr b="1" lang="en-US" sz="3200">
                <a:latin typeface="DM Sans"/>
                <a:ea typeface="DM Sans"/>
                <a:cs typeface="DM Sans"/>
                <a:sym typeface="DM Sans"/>
              </a:rPr>
              <a:t>change</a:t>
            </a:r>
            <a:r>
              <a:rPr b="1" lang="en-US" sz="3200">
                <a:latin typeface="DM Sans"/>
                <a:ea typeface="DM Sans"/>
                <a:cs typeface="DM Sans"/>
                <a:sym typeface="DM Sans"/>
              </a:rPr>
              <a:t> about it?</a:t>
            </a:r>
            <a:endParaRPr/>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174" l="0" r="-1236" t="-20652"/>
            </a:stretch>
          </a:blipFill>
          <a:ln>
            <a:noFill/>
          </a:ln>
        </p:spPr>
      </p:sp>
      <p:pic>
        <p:nvPicPr>
          <p:cNvPr id="105" name="Google Shape;105;p14"/>
          <p:cNvPicPr preferRelativeResize="0"/>
          <p:nvPr/>
        </p:nvPicPr>
        <p:blipFill>
          <a:blip r:embed="rId4">
            <a:alphaModFix/>
          </a:blip>
          <a:stretch>
            <a:fillRect/>
          </a:stretch>
        </p:blipFill>
        <p:spPr>
          <a:xfrm>
            <a:off x="10404525" y="1269723"/>
            <a:ext cx="6843374" cy="7747550"/>
          </a:xfrm>
          <a:prstGeom prst="rect">
            <a:avLst/>
          </a:prstGeom>
          <a:noFill/>
          <a:ln>
            <a:noFill/>
          </a:ln>
        </p:spPr>
      </p:pic>
      <p:sp>
        <p:nvSpPr>
          <p:cNvPr id="106" name="Google Shape;106;p14"/>
          <p:cNvSpPr txBox="1"/>
          <p:nvPr/>
        </p:nvSpPr>
        <p:spPr>
          <a:xfrm>
            <a:off x="968100" y="0"/>
            <a:ext cx="7211700" cy="261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8500">
                <a:latin typeface="DM Sans"/>
                <a:ea typeface="DM Sans"/>
                <a:cs typeface="DM Sans"/>
                <a:sym typeface="DM Sans"/>
              </a:rPr>
              <a:t>Meet our Team:</a:t>
            </a:r>
            <a:endParaRPr sz="300"/>
          </a:p>
        </p:txBody>
      </p:sp>
      <p:cxnSp>
        <p:nvCxnSpPr>
          <p:cNvPr id="107" name="Google Shape;107;p14"/>
          <p:cNvCxnSpPr/>
          <p:nvPr/>
        </p:nvCxnSpPr>
        <p:spPr>
          <a:xfrm rot="10800000">
            <a:off x="-15150" y="2501265"/>
            <a:ext cx="9178200" cy="0"/>
          </a:xfrm>
          <a:prstGeom prst="straightConnector1">
            <a:avLst/>
          </a:prstGeom>
          <a:noFill/>
          <a:ln cap="flat" cmpd="sng" w="19050">
            <a:solidFill>
              <a:srgbClr val="000000"/>
            </a:solidFill>
            <a:prstDash val="solid"/>
            <a:round/>
            <a:headEnd len="sm" w="sm" type="none"/>
            <a:tailEnd len="sm" w="sm" type="none"/>
          </a:ln>
        </p:spPr>
      </p:cxnSp>
      <p:sp>
        <p:nvSpPr>
          <p:cNvPr id="108" name="Google Shape;108;p14"/>
          <p:cNvSpPr txBox="1"/>
          <p:nvPr/>
        </p:nvSpPr>
        <p:spPr>
          <a:xfrm>
            <a:off x="326575" y="2916538"/>
            <a:ext cx="5121600" cy="90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900">
                <a:latin typeface="DM Sans"/>
                <a:ea typeface="DM Sans"/>
                <a:cs typeface="DM Sans"/>
                <a:sym typeface="DM Sans"/>
              </a:rPr>
              <a:t>Name:</a:t>
            </a:r>
            <a:endParaRPr sz="100"/>
          </a:p>
        </p:txBody>
      </p:sp>
      <p:sp>
        <p:nvSpPr>
          <p:cNvPr id="109" name="Google Shape;109;p14"/>
          <p:cNvSpPr txBox="1"/>
          <p:nvPr/>
        </p:nvSpPr>
        <p:spPr>
          <a:xfrm>
            <a:off x="3100066" y="3181944"/>
            <a:ext cx="35952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200">
                <a:latin typeface="DM Sans"/>
                <a:ea typeface="DM Sans"/>
                <a:cs typeface="DM Sans"/>
                <a:sym typeface="DM Sans"/>
              </a:rPr>
              <a:t>Name Text Box</a:t>
            </a:r>
            <a:endParaRPr/>
          </a:p>
        </p:txBody>
      </p:sp>
      <p:sp>
        <p:nvSpPr>
          <p:cNvPr id="110" name="Google Shape;110;p14"/>
          <p:cNvSpPr txBox="1"/>
          <p:nvPr/>
        </p:nvSpPr>
        <p:spPr>
          <a:xfrm>
            <a:off x="3100066" y="4853722"/>
            <a:ext cx="35952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200">
                <a:latin typeface="DM Sans"/>
                <a:ea typeface="DM Sans"/>
                <a:cs typeface="DM Sans"/>
                <a:sym typeface="DM Sans"/>
              </a:rPr>
              <a:t>Major Text Box</a:t>
            </a:r>
            <a:endParaRPr/>
          </a:p>
        </p:txBody>
      </p:sp>
      <p:sp>
        <p:nvSpPr>
          <p:cNvPr id="111" name="Google Shape;111;p14"/>
          <p:cNvSpPr txBox="1"/>
          <p:nvPr/>
        </p:nvSpPr>
        <p:spPr>
          <a:xfrm>
            <a:off x="4307327" y="6583450"/>
            <a:ext cx="4390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200">
                <a:latin typeface="DM Sans"/>
                <a:ea typeface="DM Sans"/>
                <a:cs typeface="DM Sans"/>
                <a:sym typeface="DM Sans"/>
              </a:rPr>
              <a:t>Pronouns Text Box</a:t>
            </a:r>
            <a:endParaRPr/>
          </a:p>
        </p:txBody>
      </p:sp>
      <p:cxnSp>
        <p:nvCxnSpPr>
          <p:cNvPr id="112" name="Google Shape;112;p14"/>
          <p:cNvCxnSpPr/>
          <p:nvPr/>
        </p:nvCxnSpPr>
        <p:spPr>
          <a:xfrm rot="10800000">
            <a:off x="-15150" y="4239904"/>
            <a:ext cx="9178200" cy="0"/>
          </a:xfrm>
          <a:prstGeom prst="straightConnector1">
            <a:avLst/>
          </a:prstGeom>
          <a:noFill/>
          <a:ln cap="flat" cmpd="sng" w="19050">
            <a:solidFill>
              <a:srgbClr val="000000"/>
            </a:solidFill>
            <a:prstDash val="solid"/>
            <a:round/>
            <a:headEnd len="sm" w="sm" type="none"/>
            <a:tailEnd len="sm" w="sm" type="none"/>
          </a:ln>
        </p:spPr>
      </p:cxnSp>
      <p:cxnSp>
        <p:nvCxnSpPr>
          <p:cNvPr id="113" name="Google Shape;113;p14"/>
          <p:cNvCxnSpPr/>
          <p:nvPr/>
        </p:nvCxnSpPr>
        <p:spPr>
          <a:xfrm rot="10800000">
            <a:off x="-15150" y="5960119"/>
            <a:ext cx="9178200" cy="0"/>
          </a:xfrm>
          <a:prstGeom prst="straightConnector1">
            <a:avLst/>
          </a:prstGeom>
          <a:noFill/>
          <a:ln cap="flat" cmpd="sng" w="19050">
            <a:solidFill>
              <a:srgbClr val="000000"/>
            </a:solidFill>
            <a:prstDash val="solid"/>
            <a:round/>
            <a:headEnd len="sm" w="sm" type="none"/>
            <a:tailEnd len="sm" w="sm" type="none"/>
          </a:ln>
        </p:spPr>
      </p:cxnSp>
      <p:cxnSp>
        <p:nvCxnSpPr>
          <p:cNvPr id="114" name="Google Shape;114;p14"/>
          <p:cNvCxnSpPr/>
          <p:nvPr/>
        </p:nvCxnSpPr>
        <p:spPr>
          <a:xfrm rot="10800000">
            <a:off x="-15150" y="7699384"/>
            <a:ext cx="9178200" cy="0"/>
          </a:xfrm>
          <a:prstGeom prst="straightConnector1">
            <a:avLst/>
          </a:prstGeom>
          <a:noFill/>
          <a:ln cap="flat" cmpd="sng" w="19050">
            <a:solidFill>
              <a:srgbClr val="000000"/>
            </a:solidFill>
            <a:prstDash val="solid"/>
            <a:round/>
            <a:headEnd len="sm" w="sm" type="none"/>
            <a:tailEnd len="sm" w="sm" type="none"/>
          </a:ln>
        </p:spPr>
      </p:cxnSp>
      <p:cxnSp>
        <p:nvCxnSpPr>
          <p:cNvPr id="115" name="Google Shape;115;p14"/>
          <p:cNvCxnSpPr/>
          <p:nvPr/>
        </p:nvCxnSpPr>
        <p:spPr>
          <a:xfrm rot="10800000">
            <a:off x="9153525" y="-45048"/>
            <a:ext cx="0" cy="10377096"/>
          </a:xfrm>
          <a:prstGeom prst="straightConnector1">
            <a:avLst/>
          </a:prstGeom>
          <a:noFill/>
          <a:ln cap="flat" cmpd="sng" w="19050">
            <a:solidFill>
              <a:srgbClr val="000000"/>
            </a:solidFill>
            <a:prstDash val="solid"/>
            <a:round/>
            <a:headEnd len="sm" w="sm" type="none"/>
            <a:tailEnd len="sm" w="sm" type="none"/>
          </a:ln>
        </p:spPr>
      </p:cxnSp>
      <p:sp>
        <p:nvSpPr>
          <p:cNvPr id="116" name="Google Shape;116;p14"/>
          <p:cNvSpPr txBox="1"/>
          <p:nvPr/>
        </p:nvSpPr>
        <p:spPr>
          <a:xfrm>
            <a:off x="326575" y="4645950"/>
            <a:ext cx="2773500" cy="90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900">
                <a:latin typeface="DM Sans"/>
                <a:ea typeface="DM Sans"/>
                <a:cs typeface="DM Sans"/>
                <a:sym typeface="DM Sans"/>
              </a:rPr>
              <a:t>Major:</a:t>
            </a:r>
            <a:endParaRPr sz="100"/>
          </a:p>
        </p:txBody>
      </p:sp>
      <p:sp>
        <p:nvSpPr>
          <p:cNvPr id="117" name="Google Shape;117;p14"/>
          <p:cNvSpPr txBox="1"/>
          <p:nvPr/>
        </p:nvSpPr>
        <p:spPr>
          <a:xfrm>
            <a:off x="12485550" y="4853725"/>
            <a:ext cx="5121600" cy="1873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US" sz="5000">
                <a:solidFill>
                  <a:srgbClr val="00FFFF"/>
                </a:solidFill>
                <a:latin typeface="Calibri"/>
                <a:ea typeface="Calibri"/>
                <a:cs typeface="Calibri"/>
                <a:sym typeface="Calibri"/>
              </a:rPr>
              <a:t>Photo Here</a:t>
            </a:r>
            <a:endParaRPr sz="5000">
              <a:solidFill>
                <a:srgbClr val="00FFFF"/>
              </a:solidFill>
              <a:latin typeface="Calibri"/>
              <a:ea typeface="Calibri"/>
              <a:cs typeface="Calibri"/>
              <a:sym typeface="Calibri"/>
            </a:endParaRPr>
          </a:p>
        </p:txBody>
      </p:sp>
      <p:sp>
        <p:nvSpPr>
          <p:cNvPr id="118" name="Google Shape;118;p14"/>
          <p:cNvSpPr txBox="1"/>
          <p:nvPr/>
        </p:nvSpPr>
        <p:spPr>
          <a:xfrm>
            <a:off x="326575" y="6375688"/>
            <a:ext cx="5121600" cy="90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900">
                <a:latin typeface="DM Sans"/>
                <a:ea typeface="DM Sans"/>
                <a:cs typeface="DM Sans"/>
                <a:sym typeface="DM Sans"/>
              </a:rPr>
              <a:t>Pronouns</a:t>
            </a:r>
            <a:r>
              <a:rPr b="1" lang="en-US" sz="5900">
                <a:latin typeface="DM Sans"/>
                <a:ea typeface="DM Sans"/>
                <a:cs typeface="DM Sans"/>
                <a:sym typeface="DM Sans"/>
              </a:rPr>
              <a:t>:</a:t>
            </a:r>
            <a:endParaRPr sz="100"/>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179" l="0" r="-1239" t="-20649"/>
            </a:stretch>
          </a:blipFill>
          <a:ln>
            <a:noFill/>
          </a:ln>
        </p:spPr>
      </p:sp>
      <p:pic>
        <p:nvPicPr>
          <p:cNvPr id="124" name="Google Shape;124;p15"/>
          <p:cNvPicPr preferRelativeResize="0"/>
          <p:nvPr/>
        </p:nvPicPr>
        <p:blipFill>
          <a:blip r:embed="rId4">
            <a:alphaModFix/>
          </a:blip>
          <a:stretch>
            <a:fillRect/>
          </a:stretch>
        </p:blipFill>
        <p:spPr>
          <a:xfrm>
            <a:off x="10404525" y="1269723"/>
            <a:ext cx="6843374" cy="7747550"/>
          </a:xfrm>
          <a:prstGeom prst="rect">
            <a:avLst/>
          </a:prstGeom>
          <a:noFill/>
          <a:ln>
            <a:noFill/>
          </a:ln>
        </p:spPr>
      </p:pic>
      <p:sp>
        <p:nvSpPr>
          <p:cNvPr id="125" name="Google Shape;125;p15"/>
          <p:cNvSpPr txBox="1"/>
          <p:nvPr/>
        </p:nvSpPr>
        <p:spPr>
          <a:xfrm>
            <a:off x="968100" y="0"/>
            <a:ext cx="7211700" cy="261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8500">
                <a:latin typeface="DM Sans"/>
                <a:ea typeface="DM Sans"/>
                <a:cs typeface="DM Sans"/>
                <a:sym typeface="DM Sans"/>
              </a:rPr>
              <a:t>Meet our Team:</a:t>
            </a:r>
            <a:endParaRPr sz="300"/>
          </a:p>
        </p:txBody>
      </p:sp>
      <p:cxnSp>
        <p:nvCxnSpPr>
          <p:cNvPr id="126" name="Google Shape;126;p15"/>
          <p:cNvCxnSpPr/>
          <p:nvPr/>
        </p:nvCxnSpPr>
        <p:spPr>
          <a:xfrm rot="10800000">
            <a:off x="-15150" y="2501265"/>
            <a:ext cx="9178200" cy="0"/>
          </a:xfrm>
          <a:prstGeom prst="straightConnector1">
            <a:avLst/>
          </a:prstGeom>
          <a:noFill/>
          <a:ln cap="flat" cmpd="sng" w="19050">
            <a:solidFill>
              <a:srgbClr val="000000"/>
            </a:solidFill>
            <a:prstDash val="solid"/>
            <a:round/>
            <a:headEnd len="sm" w="sm" type="none"/>
            <a:tailEnd len="sm" w="sm" type="none"/>
          </a:ln>
        </p:spPr>
      </p:cxnSp>
      <p:sp>
        <p:nvSpPr>
          <p:cNvPr id="127" name="Google Shape;127;p15"/>
          <p:cNvSpPr txBox="1"/>
          <p:nvPr/>
        </p:nvSpPr>
        <p:spPr>
          <a:xfrm>
            <a:off x="326575" y="2916538"/>
            <a:ext cx="5121600" cy="90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900">
                <a:latin typeface="DM Sans"/>
                <a:ea typeface="DM Sans"/>
                <a:cs typeface="DM Sans"/>
                <a:sym typeface="DM Sans"/>
              </a:rPr>
              <a:t>Name:</a:t>
            </a:r>
            <a:endParaRPr sz="100"/>
          </a:p>
        </p:txBody>
      </p:sp>
      <p:sp>
        <p:nvSpPr>
          <p:cNvPr id="128" name="Google Shape;128;p15"/>
          <p:cNvSpPr txBox="1"/>
          <p:nvPr/>
        </p:nvSpPr>
        <p:spPr>
          <a:xfrm>
            <a:off x="3100066" y="3181944"/>
            <a:ext cx="35952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200">
                <a:latin typeface="DM Sans"/>
                <a:ea typeface="DM Sans"/>
                <a:cs typeface="DM Sans"/>
                <a:sym typeface="DM Sans"/>
              </a:rPr>
              <a:t>Name Text Box</a:t>
            </a:r>
            <a:endParaRPr/>
          </a:p>
        </p:txBody>
      </p:sp>
      <p:sp>
        <p:nvSpPr>
          <p:cNvPr id="129" name="Google Shape;129;p15"/>
          <p:cNvSpPr txBox="1"/>
          <p:nvPr/>
        </p:nvSpPr>
        <p:spPr>
          <a:xfrm>
            <a:off x="3100066" y="4853722"/>
            <a:ext cx="35952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200">
                <a:latin typeface="DM Sans"/>
                <a:ea typeface="DM Sans"/>
                <a:cs typeface="DM Sans"/>
                <a:sym typeface="DM Sans"/>
              </a:rPr>
              <a:t>Major Text Box</a:t>
            </a:r>
            <a:endParaRPr/>
          </a:p>
        </p:txBody>
      </p:sp>
      <p:sp>
        <p:nvSpPr>
          <p:cNvPr id="130" name="Google Shape;130;p15"/>
          <p:cNvSpPr txBox="1"/>
          <p:nvPr/>
        </p:nvSpPr>
        <p:spPr>
          <a:xfrm>
            <a:off x="4307327" y="6583450"/>
            <a:ext cx="43905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200">
                <a:latin typeface="DM Sans"/>
                <a:ea typeface="DM Sans"/>
                <a:cs typeface="DM Sans"/>
                <a:sym typeface="DM Sans"/>
              </a:rPr>
              <a:t>Pronouns Text Box</a:t>
            </a:r>
            <a:endParaRPr/>
          </a:p>
        </p:txBody>
      </p:sp>
      <p:cxnSp>
        <p:nvCxnSpPr>
          <p:cNvPr id="131" name="Google Shape;131;p15"/>
          <p:cNvCxnSpPr/>
          <p:nvPr/>
        </p:nvCxnSpPr>
        <p:spPr>
          <a:xfrm rot="10800000">
            <a:off x="-15150" y="4239904"/>
            <a:ext cx="9178200" cy="0"/>
          </a:xfrm>
          <a:prstGeom prst="straightConnector1">
            <a:avLst/>
          </a:prstGeom>
          <a:noFill/>
          <a:ln cap="flat" cmpd="sng" w="19050">
            <a:solidFill>
              <a:srgbClr val="000000"/>
            </a:solidFill>
            <a:prstDash val="solid"/>
            <a:round/>
            <a:headEnd len="sm" w="sm" type="none"/>
            <a:tailEnd len="sm" w="sm" type="none"/>
          </a:ln>
        </p:spPr>
      </p:cxnSp>
      <p:cxnSp>
        <p:nvCxnSpPr>
          <p:cNvPr id="132" name="Google Shape;132;p15"/>
          <p:cNvCxnSpPr/>
          <p:nvPr/>
        </p:nvCxnSpPr>
        <p:spPr>
          <a:xfrm rot="10800000">
            <a:off x="-15150" y="5960119"/>
            <a:ext cx="9178200" cy="0"/>
          </a:xfrm>
          <a:prstGeom prst="straightConnector1">
            <a:avLst/>
          </a:prstGeom>
          <a:noFill/>
          <a:ln cap="flat" cmpd="sng" w="19050">
            <a:solidFill>
              <a:srgbClr val="000000"/>
            </a:solidFill>
            <a:prstDash val="solid"/>
            <a:round/>
            <a:headEnd len="sm" w="sm" type="none"/>
            <a:tailEnd len="sm" w="sm" type="none"/>
          </a:ln>
        </p:spPr>
      </p:cxnSp>
      <p:cxnSp>
        <p:nvCxnSpPr>
          <p:cNvPr id="133" name="Google Shape;133;p15"/>
          <p:cNvCxnSpPr/>
          <p:nvPr/>
        </p:nvCxnSpPr>
        <p:spPr>
          <a:xfrm rot="10800000">
            <a:off x="-15150" y="7699384"/>
            <a:ext cx="9178200" cy="0"/>
          </a:xfrm>
          <a:prstGeom prst="straightConnector1">
            <a:avLst/>
          </a:prstGeom>
          <a:noFill/>
          <a:ln cap="flat" cmpd="sng" w="19050">
            <a:solidFill>
              <a:srgbClr val="000000"/>
            </a:solidFill>
            <a:prstDash val="solid"/>
            <a:round/>
            <a:headEnd len="sm" w="sm" type="none"/>
            <a:tailEnd len="sm" w="sm" type="none"/>
          </a:ln>
        </p:spPr>
      </p:cxnSp>
      <p:cxnSp>
        <p:nvCxnSpPr>
          <p:cNvPr id="134" name="Google Shape;134;p15"/>
          <p:cNvCxnSpPr/>
          <p:nvPr/>
        </p:nvCxnSpPr>
        <p:spPr>
          <a:xfrm rot="10800000">
            <a:off x="9153525" y="-44952"/>
            <a:ext cx="0" cy="10377000"/>
          </a:xfrm>
          <a:prstGeom prst="straightConnector1">
            <a:avLst/>
          </a:prstGeom>
          <a:noFill/>
          <a:ln cap="flat" cmpd="sng" w="19050">
            <a:solidFill>
              <a:srgbClr val="000000"/>
            </a:solidFill>
            <a:prstDash val="solid"/>
            <a:round/>
            <a:headEnd len="sm" w="sm" type="none"/>
            <a:tailEnd len="sm" w="sm" type="none"/>
          </a:ln>
        </p:spPr>
      </p:cxnSp>
      <p:sp>
        <p:nvSpPr>
          <p:cNvPr id="135" name="Google Shape;135;p15"/>
          <p:cNvSpPr txBox="1"/>
          <p:nvPr/>
        </p:nvSpPr>
        <p:spPr>
          <a:xfrm>
            <a:off x="326575" y="4645950"/>
            <a:ext cx="2773500" cy="90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900">
                <a:latin typeface="DM Sans"/>
                <a:ea typeface="DM Sans"/>
                <a:cs typeface="DM Sans"/>
                <a:sym typeface="DM Sans"/>
              </a:rPr>
              <a:t>Major:</a:t>
            </a:r>
            <a:endParaRPr sz="100"/>
          </a:p>
        </p:txBody>
      </p:sp>
      <p:sp>
        <p:nvSpPr>
          <p:cNvPr id="136" name="Google Shape;136;p15"/>
          <p:cNvSpPr txBox="1"/>
          <p:nvPr/>
        </p:nvSpPr>
        <p:spPr>
          <a:xfrm>
            <a:off x="12485550" y="4853725"/>
            <a:ext cx="5121600" cy="1873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US" sz="5000">
                <a:solidFill>
                  <a:srgbClr val="00FFFF"/>
                </a:solidFill>
                <a:latin typeface="Calibri"/>
                <a:ea typeface="Calibri"/>
                <a:cs typeface="Calibri"/>
                <a:sym typeface="Calibri"/>
              </a:rPr>
              <a:t>Photo Here</a:t>
            </a:r>
            <a:endParaRPr sz="5000">
              <a:solidFill>
                <a:srgbClr val="00FFFF"/>
              </a:solidFill>
              <a:latin typeface="Calibri"/>
              <a:ea typeface="Calibri"/>
              <a:cs typeface="Calibri"/>
              <a:sym typeface="Calibri"/>
            </a:endParaRPr>
          </a:p>
        </p:txBody>
      </p:sp>
      <p:sp>
        <p:nvSpPr>
          <p:cNvPr id="137" name="Google Shape;137;p15"/>
          <p:cNvSpPr txBox="1"/>
          <p:nvPr/>
        </p:nvSpPr>
        <p:spPr>
          <a:xfrm>
            <a:off x="326575" y="6375688"/>
            <a:ext cx="5121600" cy="90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900">
                <a:latin typeface="DM Sans"/>
                <a:ea typeface="DM Sans"/>
                <a:cs typeface="DM Sans"/>
                <a:sym typeface="DM Sans"/>
              </a:rPr>
              <a:t>Pronouns:</a:t>
            </a:r>
            <a:endParaRPr sz="100"/>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174" l="0" r="-1236" t="-20652"/>
            </a:stretch>
          </a:blipFill>
          <a:ln>
            <a:noFill/>
          </a:ln>
        </p:spPr>
      </p:sp>
      <p:cxnSp>
        <p:nvCxnSpPr>
          <p:cNvPr id="143" name="Google Shape;143;p16"/>
          <p:cNvCxnSpPr/>
          <p:nvPr/>
        </p:nvCxnSpPr>
        <p:spPr>
          <a:xfrm rot="10800000">
            <a:off x="566690" y="9639548"/>
            <a:ext cx="10489377" cy="0"/>
          </a:xfrm>
          <a:prstGeom prst="straightConnector1">
            <a:avLst/>
          </a:prstGeom>
          <a:noFill/>
          <a:ln cap="flat" cmpd="sng" w="19050">
            <a:solidFill>
              <a:srgbClr val="000000"/>
            </a:solidFill>
            <a:prstDash val="solid"/>
            <a:round/>
            <a:headEnd len="sm" w="sm" type="none"/>
            <a:tailEnd len="sm" w="sm" type="none"/>
          </a:ln>
        </p:spPr>
      </p:cxnSp>
      <p:cxnSp>
        <p:nvCxnSpPr>
          <p:cNvPr id="144" name="Google Shape;144;p16"/>
          <p:cNvCxnSpPr/>
          <p:nvPr/>
        </p:nvCxnSpPr>
        <p:spPr>
          <a:xfrm rot="10800000">
            <a:off x="563420" y="-45048"/>
            <a:ext cx="0" cy="10377096"/>
          </a:xfrm>
          <a:prstGeom prst="straightConnector1">
            <a:avLst/>
          </a:prstGeom>
          <a:noFill/>
          <a:ln cap="flat" cmpd="sng" w="19050">
            <a:solidFill>
              <a:srgbClr val="000000"/>
            </a:solidFill>
            <a:prstDash val="solid"/>
            <a:round/>
            <a:headEnd len="sm" w="sm" type="none"/>
            <a:tailEnd len="sm" w="sm" type="none"/>
          </a:ln>
        </p:spPr>
      </p:cxnSp>
      <p:cxnSp>
        <p:nvCxnSpPr>
          <p:cNvPr id="145" name="Google Shape;145;p16"/>
          <p:cNvCxnSpPr/>
          <p:nvPr/>
        </p:nvCxnSpPr>
        <p:spPr>
          <a:xfrm rot="10800000">
            <a:off x="566690" y="563420"/>
            <a:ext cx="17147361" cy="0"/>
          </a:xfrm>
          <a:prstGeom prst="straightConnector1">
            <a:avLst/>
          </a:prstGeom>
          <a:noFill/>
          <a:ln cap="flat" cmpd="sng" w="19050">
            <a:solidFill>
              <a:srgbClr val="000000"/>
            </a:solidFill>
            <a:prstDash val="solid"/>
            <a:round/>
            <a:headEnd len="sm" w="sm" type="none"/>
            <a:tailEnd len="sm" w="sm" type="none"/>
          </a:ln>
        </p:spPr>
      </p:cxnSp>
      <p:cxnSp>
        <p:nvCxnSpPr>
          <p:cNvPr id="146" name="Google Shape;146;p16"/>
          <p:cNvCxnSpPr/>
          <p:nvPr/>
        </p:nvCxnSpPr>
        <p:spPr>
          <a:xfrm rot="10800000">
            <a:off x="11027417" y="-109146"/>
            <a:ext cx="0" cy="10377096"/>
          </a:xfrm>
          <a:prstGeom prst="straightConnector1">
            <a:avLst/>
          </a:prstGeom>
          <a:noFill/>
          <a:ln cap="flat" cmpd="sng" w="19050">
            <a:solidFill>
              <a:srgbClr val="000000"/>
            </a:solidFill>
            <a:prstDash val="solid"/>
            <a:round/>
            <a:headEnd len="sm" w="sm" type="none"/>
            <a:tailEnd len="sm" w="sm" type="none"/>
          </a:ln>
        </p:spPr>
      </p:cxnSp>
      <p:cxnSp>
        <p:nvCxnSpPr>
          <p:cNvPr id="147" name="Google Shape;147;p16"/>
          <p:cNvCxnSpPr/>
          <p:nvPr/>
        </p:nvCxnSpPr>
        <p:spPr>
          <a:xfrm rot="10800000">
            <a:off x="4041866" y="-84032"/>
            <a:ext cx="0" cy="656977"/>
          </a:xfrm>
          <a:prstGeom prst="straightConnector1">
            <a:avLst/>
          </a:prstGeom>
          <a:noFill/>
          <a:ln cap="flat" cmpd="sng" w="19050">
            <a:solidFill>
              <a:srgbClr val="000000"/>
            </a:solidFill>
            <a:prstDash val="solid"/>
            <a:round/>
            <a:headEnd len="sm" w="sm" type="none"/>
            <a:tailEnd len="sm" w="sm" type="none"/>
          </a:ln>
        </p:spPr>
      </p:cxnSp>
      <p:cxnSp>
        <p:nvCxnSpPr>
          <p:cNvPr id="148" name="Google Shape;148;p16"/>
          <p:cNvCxnSpPr/>
          <p:nvPr/>
        </p:nvCxnSpPr>
        <p:spPr>
          <a:xfrm rot="10800000">
            <a:off x="7529921" y="-84032"/>
            <a:ext cx="0" cy="656977"/>
          </a:xfrm>
          <a:prstGeom prst="straightConnector1">
            <a:avLst/>
          </a:prstGeom>
          <a:noFill/>
          <a:ln cap="flat" cmpd="sng" w="19050">
            <a:solidFill>
              <a:srgbClr val="000000"/>
            </a:solidFill>
            <a:prstDash val="solid"/>
            <a:round/>
            <a:headEnd len="sm" w="sm" type="none"/>
            <a:tailEnd len="sm" w="sm" type="none"/>
          </a:ln>
        </p:spPr>
      </p:cxnSp>
      <p:grpSp>
        <p:nvGrpSpPr>
          <p:cNvPr id="149" name="Google Shape;149;p16"/>
          <p:cNvGrpSpPr/>
          <p:nvPr/>
        </p:nvGrpSpPr>
        <p:grpSpPr>
          <a:xfrm>
            <a:off x="1407379" y="687245"/>
            <a:ext cx="8795119" cy="8834542"/>
            <a:chOff x="1813" y="0"/>
            <a:chExt cx="809173" cy="812800"/>
          </a:xfrm>
        </p:grpSpPr>
        <p:sp>
          <p:nvSpPr>
            <p:cNvPr id="150" name="Google Shape;150;p1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2" name="Google Shape;152;p16"/>
          <p:cNvSpPr txBox="1"/>
          <p:nvPr/>
        </p:nvSpPr>
        <p:spPr>
          <a:xfrm>
            <a:off x="1934505" y="3310909"/>
            <a:ext cx="8132700" cy="3590700"/>
          </a:xfrm>
          <a:prstGeom prst="rect">
            <a:avLst/>
          </a:prstGeom>
          <a:noFill/>
          <a:ln>
            <a:noFill/>
          </a:ln>
        </p:spPr>
        <p:txBody>
          <a:bodyPr anchorCtr="0" anchor="t" bIns="0" lIns="0" spcFirstLastPara="1" rIns="0" wrap="square" tIns="0">
            <a:spAutoFit/>
          </a:bodyPr>
          <a:lstStyle/>
          <a:p>
            <a:pPr indent="0" lvl="0" marL="0" marR="0" rtl="0" algn="ctr">
              <a:lnSpc>
                <a:spcPct val="81000"/>
              </a:lnSpc>
              <a:spcBef>
                <a:spcPts val="0"/>
              </a:spcBef>
              <a:spcAft>
                <a:spcPts val="0"/>
              </a:spcAft>
              <a:buNone/>
            </a:pPr>
            <a:r>
              <a:rPr b="1" lang="en-US" sz="9600">
                <a:latin typeface="DM Sans"/>
                <a:ea typeface="DM Sans"/>
                <a:cs typeface="DM Sans"/>
                <a:sym typeface="DM Sans"/>
              </a:rPr>
              <a:t>What is Biomedical Engineering?</a:t>
            </a:r>
            <a:endParaRPr/>
          </a:p>
        </p:txBody>
      </p:sp>
      <p:sp>
        <p:nvSpPr>
          <p:cNvPr id="153" name="Google Shape;153;p16"/>
          <p:cNvSpPr txBox="1"/>
          <p:nvPr/>
        </p:nvSpPr>
        <p:spPr>
          <a:xfrm>
            <a:off x="1719530" y="5661509"/>
            <a:ext cx="81519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DM Sans"/>
                <a:ea typeface="DM Sans"/>
                <a:cs typeface="DM Sans"/>
                <a:sym typeface="DM Sans"/>
              </a:rPr>
              <a:t>.</a:t>
            </a:r>
            <a:endParaRPr/>
          </a:p>
        </p:txBody>
      </p:sp>
      <p:sp>
        <p:nvSpPr>
          <p:cNvPr id="154" name="Google Shape;154;p16"/>
          <p:cNvSpPr txBox="1"/>
          <p:nvPr/>
        </p:nvSpPr>
        <p:spPr>
          <a:xfrm>
            <a:off x="773832" y="73835"/>
            <a:ext cx="30510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a:p>
        </p:txBody>
      </p:sp>
      <p:sp>
        <p:nvSpPr>
          <p:cNvPr id="155" name="Google Shape;155;p16"/>
          <p:cNvSpPr txBox="1"/>
          <p:nvPr/>
        </p:nvSpPr>
        <p:spPr>
          <a:xfrm>
            <a:off x="4260941" y="73835"/>
            <a:ext cx="30510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a:p>
        </p:txBody>
      </p:sp>
      <p:sp>
        <p:nvSpPr>
          <p:cNvPr id="156" name="Google Shape;156;p16"/>
          <p:cNvSpPr txBox="1"/>
          <p:nvPr/>
        </p:nvSpPr>
        <p:spPr>
          <a:xfrm>
            <a:off x="7644184" y="116510"/>
            <a:ext cx="30510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pic>
        <p:nvPicPr>
          <p:cNvPr id="157" name="Google Shape;157;p16"/>
          <p:cNvPicPr preferRelativeResize="0"/>
          <p:nvPr/>
        </p:nvPicPr>
        <p:blipFill>
          <a:blip r:embed="rId4">
            <a:alphaModFix/>
          </a:blip>
          <a:stretch>
            <a:fillRect/>
          </a:stretch>
        </p:blipFill>
        <p:spPr>
          <a:xfrm>
            <a:off x="11705075" y="1145750"/>
            <a:ext cx="6008975" cy="3755606"/>
          </a:xfrm>
          <a:prstGeom prst="rect">
            <a:avLst/>
          </a:prstGeom>
          <a:noFill/>
          <a:ln>
            <a:noFill/>
          </a:ln>
        </p:spPr>
      </p:pic>
      <p:pic>
        <p:nvPicPr>
          <p:cNvPr id="158" name="Google Shape;158;p16"/>
          <p:cNvPicPr preferRelativeResize="0"/>
          <p:nvPr/>
        </p:nvPicPr>
        <p:blipFill>
          <a:blip r:embed="rId5">
            <a:alphaModFix/>
          </a:blip>
          <a:stretch>
            <a:fillRect/>
          </a:stretch>
        </p:blipFill>
        <p:spPr>
          <a:xfrm>
            <a:off x="11731592" y="5483675"/>
            <a:ext cx="6250425" cy="4061650"/>
          </a:xfrm>
          <a:prstGeom prst="rect">
            <a:avLst/>
          </a:prstGeom>
          <a:noFill/>
          <a:ln>
            <a:noFill/>
          </a:ln>
        </p:spPr>
      </p:pic>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174" l="0" r="-1236" t="-20652"/>
            </a:stretch>
          </a:blipFill>
          <a:ln>
            <a:noFill/>
          </a:ln>
        </p:spPr>
      </p:sp>
      <p:cxnSp>
        <p:nvCxnSpPr>
          <p:cNvPr id="164" name="Google Shape;164;p17"/>
          <p:cNvCxnSpPr/>
          <p:nvPr/>
        </p:nvCxnSpPr>
        <p:spPr>
          <a:xfrm rot="10800000">
            <a:off x="563420" y="-629375"/>
            <a:ext cx="0" cy="10377096"/>
          </a:xfrm>
          <a:prstGeom prst="straightConnector1">
            <a:avLst/>
          </a:prstGeom>
          <a:noFill/>
          <a:ln cap="flat" cmpd="sng" w="19050">
            <a:solidFill>
              <a:srgbClr val="FFFAF1"/>
            </a:solidFill>
            <a:prstDash val="solid"/>
            <a:round/>
            <a:headEnd len="sm" w="sm" type="none"/>
            <a:tailEnd len="sm" w="sm" type="none"/>
          </a:ln>
        </p:spPr>
      </p:cxnSp>
      <p:cxnSp>
        <p:nvCxnSpPr>
          <p:cNvPr id="165" name="Google Shape;165;p17"/>
          <p:cNvCxnSpPr/>
          <p:nvPr/>
        </p:nvCxnSpPr>
        <p:spPr>
          <a:xfrm rot="10800000">
            <a:off x="-113349" y="563420"/>
            <a:ext cx="18507439" cy="0"/>
          </a:xfrm>
          <a:prstGeom prst="straightConnector1">
            <a:avLst/>
          </a:prstGeom>
          <a:noFill/>
          <a:ln cap="flat" cmpd="sng" w="19050">
            <a:solidFill>
              <a:srgbClr val="FFFAF1"/>
            </a:solidFill>
            <a:prstDash val="solid"/>
            <a:round/>
            <a:headEnd len="sm" w="sm" type="none"/>
            <a:tailEnd len="sm" w="sm" type="none"/>
          </a:ln>
        </p:spPr>
      </p:cxnSp>
      <p:cxnSp>
        <p:nvCxnSpPr>
          <p:cNvPr id="166" name="Google Shape;166;p17"/>
          <p:cNvCxnSpPr/>
          <p:nvPr/>
        </p:nvCxnSpPr>
        <p:spPr>
          <a:xfrm rot="10800000">
            <a:off x="17724580" y="-708374"/>
            <a:ext cx="0" cy="10456094"/>
          </a:xfrm>
          <a:prstGeom prst="straightConnector1">
            <a:avLst/>
          </a:prstGeom>
          <a:noFill/>
          <a:ln cap="flat" cmpd="sng" w="19050">
            <a:solidFill>
              <a:srgbClr val="FFFAF1"/>
            </a:solidFill>
            <a:prstDash val="solid"/>
            <a:round/>
            <a:headEnd len="sm" w="sm" type="none"/>
            <a:tailEnd len="sm" w="sm" type="none"/>
          </a:ln>
        </p:spPr>
      </p:cxnSp>
      <p:cxnSp>
        <p:nvCxnSpPr>
          <p:cNvPr id="167" name="Google Shape;167;p17"/>
          <p:cNvCxnSpPr/>
          <p:nvPr/>
        </p:nvCxnSpPr>
        <p:spPr>
          <a:xfrm rot="10800000">
            <a:off x="554828" y="9738196"/>
            <a:ext cx="17179277" cy="0"/>
          </a:xfrm>
          <a:prstGeom prst="straightConnector1">
            <a:avLst/>
          </a:prstGeom>
          <a:noFill/>
          <a:ln cap="flat" cmpd="sng" w="19050">
            <a:solidFill>
              <a:srgbClr val="FFFAF1"/>
            </a:solidFill>
            <a:prstDash val="solid"/>
            <a:round/>
            <a:headEnd len="sm" w="sm" type="none"/>
            <a:tailEnd len="sm" w="sm" type="none"/>
          </a:ln>
        </p:spPr>
      </p:cxnSp>
      <p:pic>
        <p:nvPicPr>
          <p:cNvPr descr="@e_life.008 #bme #biomedicalengineering #biomedical #engineering #medicaldevices #youtube #electronics #mathematics" id="168" name="Google Shape;168;p17" title="Introduction to Biomedical Engineering | Fields | Scope | Importantance">
            <a:hlinkClick r:id="rId4"/>
          </p:cNvPr>
          <p:cNvPicPr preferRelativeResize="0"/>
          <p:nvPr/>
        </p:nvPicPr>
        <p:blipFill>
          <a:blip r:embed="rId5">
            <a:alphaModFix/>
          </a:blip>
          <a:stretch>
            <a:fillRect/>
          </a:stretch>
        </p:blipFill>
        <p:spPr>
          <a:xfrm>
            <a:off x="2281175" y="1447800"/>
            <a:ext cx="13725650" cy="7720675"/>
          </a:xfrm>
          <a:prstGeom prst="rect">
            <a:avLst/>
          </a:prstGeom>
          <a:noFill/>
          <a:ln>
            <a:noFill/>
          </a:ln>
        </p:spPr>
      </p:pic>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174" l="0" r="-1236" t="-20652"/>
            </a:stretch>
          </a:blipFill>
          <a:ln>
            <a:noFill/>
          </a:ln>
        </p:spPr>
      </p:sp>
      <p:cxnSp>
        <p:nvCxnSpPr>
          <p:cNvPr id="174" name="Google Shape;174;p18"/>
          <p:cNvCxnSpPr>
            <a:stCxn id="175" idx="1"/>
          </p:cNvCxnSpPr>
          <p:nvPr/>
        </p:nvCxnSpPr>
        <p:spPr>
          <a:xfrm rot="10800000">
            <a:off x="-225525" y="5133888"/>
            <a:ext cx="9532800" cy="9600"/>
          </a:xfrm>
          <a:prstGeom prst="straightConnector1">
            <a:avLst/>
          </a:prstGeom>
          <a:noFill/>
          <a:ln cap="flat" cmpd="sng" w="19050">
            <a:solidFill>
              <a:srgbClr val="000000"/>
            </a:solidFill>
            <a:prstDash val="solid"/>
            <a:round/>
            <a:headEnd len="sm" w="sm" type="none"/>
            <a:tailEnd len="sm" w="sm" type="none"/>
          </a:ln>
        </p:spPr>
      </p:cxnSp>
      <p:cxnSp>
        <p:nvCxnSpPr>
          <p:cNvPr id="176" name="Google Shape;176;p18"/>
          <p:cNvCxnSpPr/>
          <p:nvPr/>
        </p:nvCxnSpPr>
        <p:spPr>
          <a:xfrm rot="10800000">
            <a:off x="9144000" y="0"/>
            <a:ext cx="19050" cy="10289130"/>
          </a:xfrm>
          <a:prstGeom prst="straightConnector1">
            <a:avLst/>
          </a:prstGeom>
          <a:noFill/>
          <a:ln cap="flat" cmpd="sng" w="19050">
            <a:solidFill>
              <a:srgbClr val="000000"/>
            </a:solidFill>
            <a:prstDash val="solid"/>
            <a:round/>
            <a:headEnd len="sm" w="sm" type="none"/>
            <a:tailEnd len="sm" w="sm" type="none"/>
          </a:ln>
        </p:spPr>
      </p:cxnSp>
      <p:sp>
        <p:nvSpPr>
          <p:cNvPr id="177" name="Google Shape;177;p18"/>
          <p:cNvSpPr txBox="1"/>
          <p:nvPr/>
        </p:nvSpPr>
        <p:spPr>
          <a:xfrm>
            <a:off x="523517" y="433297"/>
            <a:ext cx="72948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9600">
                <a:latin typeface="DM Sans"/>
                <a:ea typeface="DM Sans"/>
                <a:cs typeface="DM Sans"/>
                <a:sym typeface="DM Sans"/>
              </a:rPr>
              <a:t>All Engineering at UCONN:</a:t>
            </a:r>
            <a:endParaRPr/>
          </a:p>
        </p:txBody>
      </p:sp>
      <p:sp>
        <p:nvSpPr>
          <p:cNvPr id="175" name="Google Shape;175;p18"/>
          <p:cNvSpPr txBox="1"/>
          <p:nvPr/>
        </p:nvSpPr>
        <p:spPr>
          <a:xfrm>
            <a:off x="9307275" y="710538"/>
            <a:ext cx="13422000" cy="8865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3000">
                <a:latin typeface="DM Sans"/>
                <a:ea typeface="DM Sans"/>
                <a:cs typeface="DM Sans"/>
                <a:sym typeface="DM Sans"/>
              </a:rPr>
              <a:t>Majors Offered:</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Biomedical Engineering</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Chemical and Biomolecular </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Civil Engineering</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Computer Engineering</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Computer Science</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Computer Science and Engineering</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Electrical Engineering</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Multidisciplinary Engineering </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Environmental Engineering</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Management</a:t>
            </a:r>
            <a:r>
              <a:rPr lang="en-US" sz="3000">
                <a:latin typeface="DM Sans"/>
                <a:ea typeface="DM Sans"/>
                <a:cs typeface="DM Sans"/>
                <a:sym typeface="DM Sans"/>
              </a:rPr>
              <a:t> and Engineering for </a:t>
            </a:r>
            <a:r>
              <a:rPr lang="en-US" sz="3000">
                <a:latin typeface="DM Sans"/>
                <a:ea typeface="DM Sans"/>
                <a:cs typeface="DM Sans"/>
                <a:sym typeface="DM Sans"/>
              </a:rPr>
              <a:t>Manufacturing</a:t>
            </a:r>
            <a:r>
              <a:rPr lang="en-US" sz="3000">
                <a:latin typeface="DM Sans"/>
                <a:ea typeface="DM Sans"/>
                <a:cs typeface="DM Sans"/>
                <a:sym typeface="DM Sans"/>
              </a:rPr>
              <a:t> </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Material Science Engineering</a:t>
            </a:r>
            <a:endParaRPr sz="3000">
              <a:latin typeface="DM Sans"/>
              <a:ea typeface="DM Sans"/>
              <a:cs typeface="DM Sans"/>
              <a:sym typeface="DM Sans"/>
            </a:endParaRPr>
          </a:p>
          <a:p>
            <a:pPr indent="-419100" lvl="0" marL="457200" marR="0" rtl="0" algn="l">
              <a:lnSpc>
                <a:spcPct val="140000"/>
              </a:lnSpc>
              <a:spcBef>
                <a:spcPts val="0"/>
              </a:spcBef>
              <a:spcAft>
                <a:spcPts val="0"/>
              </a:spcAft>
              <a:buSzPts val="3000"/>
              <a:buFont typeface="DM Sans"/>
              <a:buChar char="-"/>
            </a:pPr>
            <a:r>
              <a:rPr lang="en-US" sz="3000">
                <a:latin typeface="DM Sans"/>
                <a:ea typeface="DM Sans"/>
                <a:cs typeface="DM Sans"/>
                <a:sym typeface="DM Sans"/>
              </a:rPr>
              <a:t>Mechanical Engineering </a:t>
            </a:r>
            <a:endParaRPr sz="3000">
              <a:latin typeface="DM Sans"/>
              <a:ea typeface="DM Sans"/>
              <a:cs typeface="DM Sans"/>
              <a:sym typeface="DM Sans"/>
            </a:endParaRPr>
          </a:p>
          <a:p>
            <a:pPr indent="0" lvl="0" marL="0" marR="0" rtl="0" algn="l">
              <a:lnSpc>
                <a:spcPct val="140000"/>
              </a:lnSpc>
              <a:spcBef>
                <a:spcPts val="0"/>
              </a:spcBef>
              <a:spcAft>
                <a:spcPts val="0"/>
              </a:spcAft>
              <a:buNone/>
            </a:pPr>
            <a:r>
              <a:t/>
            </a:r>
            <a:endParaRPr sz="3000">
              <a:latin typeface="DM Sans"/>
              <a:ea typeface="DM Sans"/>
              <a:cs typeface="DM Sans"/>
              <a:sym typeface="DM Sans"/>
            </a:endParaRPr>
          </a:p>
        </p:txBody>
      </p:sp>
      <p:sp>
        <p:nvSpPr>
          <p:cNvPr id="178" name="Google Shape;178;p18"/>
          <p:cNvSpPr txBox="1"/>
          <p:nvPr/>
        </p:nvSpPr>
        <p:spPr>
          <a:xfrm>
            <a:off x="1567550" y="6553200"/>
            <a:ext cx="6009000" cy="10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79" name="Google Shape;179;p18"/>
          <p:cNvSpPr txBox="1"/>
          <p:nvPr/>
        </p:nvSpPr>
        <p:spPr>
          <a:xfrm>
            <a:off x="893467" y="5853897"/>
            <a:ext cx="7294800" cy="106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900">
                <a:latin typeface="DM Sans"/>
                <a:ea typeface="DM Sans"/>
                <a:cs typeface="DM Sans"/>
                <a:sym typeface="DM Sans"/>
              </a:rPr>
              <a:t>Questions?</a:t>
            </a:r>
            <a:endParaRPr sz="100"/>
          </a:p>
        </p:txBody>
      </p:sp>
      <p:pic>
        <p:nvPicPr>
          <p:cNvPr id="180" name="Google Shape;180;p18"/>
          <p:cNvPicPr preferRelativeResize="0"/>
          <p:nvPr/>
        </p:nvPicPr>
        <p:blipFill>
          <a:blip r:embed="rId4">
            <a:alphaModFix/>
          </a:blip>
          <a:stretch>
            <a:fillRect/>
          </a:stretch>
        </p:blipFill>
        <p:spPr>
          <a:xfrm>
            <a:off x="860050" y="7294800"/>
            <a:ext cx="6621750" cy="2039611"/>
          </a:xfrm>
          <a:prstGeom prst="rect">
            <a:avLst/>
          </a:prstGeom>
          <a:noFill/>
          <a:ln>
            <a:noFill/>
          </a:ln>
        </p:spPr>
      </p:pic>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174" l="0" r="-1236" t="-20652"/>
            </a:stretch>
          </a:blipFill>
          <a:ln>
            <a:noFill/>
          </a:ln>
        </p:spPr>
      </p:sp>
      <p:cxnSp>
        <p:nvCxnSpPr>
          <p:cNvPr id="186" name="Google Shape;186;p19"/>
          <p:cNvCxnSpPr/>
          <p:nvPr/>
        </p:nvCxnSpPr>
        <p:spPr>
          <a:xfrm rot="10800000">
            <a:off x="-82738" y="1019175"/>
            <a:ext cx="18453475" cy="0"/>
          </a:xfrm>
          <a:prstGeom prst="straightConnector1">
            <a:avLst/>
          </a:prstGeom>
          <a:noFill/>
          <a:ln cap="flat" cmpd="sng" w="19050">
            <a:solidFill>
              <a:srgbClr val="000000"/>
            </a:solidFill>
            <a:prstDash val="solid"/>
            <a:round/>
            <a:headEnd len="sm" w="sm" type="none"/>
            <a:tailEnd len="sm" w="sm" type="none"/>
          </a:ln>
        </p:spPr>
      </p:cxnSp>
      <p:cxnSp>
        <p:nvCxnSpPr>
          <p:cNvPr id="187" name="Google Shape;187;p19"/>
          <p:cNvCxnSpPr/>
          <p:nvPr/>
        </p:nvCxnSpPr>
        <p:spPr>
          <a:xfrm rot="10800000">
            <a:off x="563420" y="-45048"/>
            <a:ext cx="0" cy="10377096"/>
          </a:xfrm>
          <a:prstGeom prst="straightConnector1">
            <a:avLst/>
          </a:prstGeom>
          <a:noFill/>
          <a:ln cap="flat" cmpd="sng" w="19050">
            <a:solidFill>
              <a:srgbClr val="000000"/>
            </a:solidFill>
            <a:prstDash val="solid"/>
            <a:round/>
            <a:headEnd len="sm" w="sm" type="none"/>
            <a:tailEnd len="sm" w="sm" type="none"/>
          </a:ln>
        </p:spPr>
      </p:cxnSp>
      <p:sp>
        <p:nvSpPr>
          <p:cNvPr id="188" name="Google Shape;188;p19"/>
          <p:cNvSpPr txBox="1"/>
          <p:nvPr/>
        </p:nvSpPr>
        <p:spPr>
          <a:xfrm>
            <a:off x="572952" y="1209675"/>
            <a:ext cx="9463800" cy="5602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100">
                <a:latin typeface="DM Sans"/>
                <a:ea typeface="DM Sans"/>
                <a:cs typeface="DM Sans"/>
                <a:sym typeface="DM Sans"/>
              </a:rPr>
              <a:t>How our Hands Work and Thumb </a:t>
            </a:r>
            <a:r>
              <a:rPr b="1" lang="en-US" sz="9100">
                <a:latin typeface="DM Sans"/>
                <a:ea typeface="DM Sans"/>
                <a:cs typeface="DM Sans"/>
                <a:sym typeface="DM Sans"/>
              </a:rPr>
              <a:t>Experiment</a:t>
            </a:r>
            <a:r>
              <a:rPr b="1" lang="en-US" sz="9100">
                <a:latin typeface="DM Sans"/>
                <a:ea typeface="DM Sans"/>
                <a:cs typeface="DM Sans"/>
                <a:sym typeface="DM Sans"/>
              </a:rPr>
              <a:t> </a:t>
            </a:r>
            <a:endParaRPr sz="900"/>
          </a:p>
        </p:txBody>
      </p:sp>
      <p:sp>
        <p:nvSpPr>
          <p:cNvPr id="189" name="Google Shape;189;p19"/>
          <p:cNvSpPr txBox="1"/>
          <p:nvPr/>
        </p:nvSpPr>
        <p:spPr>
          <a:xfrm>
            <a:off x="572945" y="2444115"/>
            <a:ext cx="6779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DM Sans"/>
                <a:ea typeface="DM Sans"/>
                <a:cs typeface="DM Sans"/>
                <a:sym typeface="DM Sans"/>
              </a:rPr>
              <a:t>.</a:t>
            </a:r>
            <a:endParaRPr/>
          </a:p>
        </p:txBody>
      </p:sp>
      <p:pic>
        <p:nvPicPr>
          <p:cNvPr id="190" name="Google Shape;190;p19"/>
          <p:cNvPicPr preferRelativeResize="0"/>
          <p:nvPr/>
        </p:nvPicPr>
        <p:blipFill>
          <a:blip r:embed="rId4">
            <a:alphaModFix/>
          </a:blip>
          <a:stretch>
            <a:fillRect/>
          </a:stretch>
        </p:blipFill>
        <p:spPr>
          <a:xfrm>
            <a:off x="11147102" y="2048775"/>
            <a:ext cx="5832814" cy="7775577"/>
          </a:xfrm>
          <a:prstGeom prst="rect">
            <a:avLst/>
          </a:prstGeom>
          <a:noFill/>
          <a:ln>
            <a:noFill/>
          </a:ln>
        </p:spPr>
      </p:pic>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179" l="0" r="-1239" t="-20649"/>
            </a:stretch>
          </a:blipFill>
          <a:ln>
            <a:noFill/>
          </a:ln>
        </p:spPr>
      </p:sp>
      <p:cxnSp>
        <p:nvCxnSpPr>
          <p:cNvPr id="196" name="Google Shape;196;p20"/>
          <p:cNvCxnSpPr/>
          <p:nvPr/>
        </p:nvCxnSpPr>
        <p:spPr>
          <a:xfrm rot="10800000">
            <a:off x="-82863" y="1019175"/>
            <a:ext cx="18453600" cy="0"/>
          </a:xfrm>
          <a:prstGeom prst="straightConnector1">
            <a:avLst/>
          </a:prstGeom>
          <a:noFill/>
          <a:ln cap="flat" cmpd="sng" w="19050">
            <a:solidFill>
              <a:srgbClr val="000000"/>
            </a:solidFill>
            <a:prstDash val="solid"/>
            <a:round/>
            <a:headEnd len="sm" w="sm" type="none"/>
            <a:tailEnd len="sm" w="sm" type="none"/>
          </a:ln>
        </p:spPr>
      </p:cxnSp>
      <p:cxnSp>
        <p:nvCxnSpPr>
          <p:cNvPr id="197" name="Google Shape;197;p20"/>
          <p:cNvCxnSpPr/>
          <p:nvPr/>
        </p:nvCxnSpPr>
        <p:spPr>
          <a:xfrm rot="10800000">
            <a:off x="563420" y="-44952"/>
            <a:ext cx="0" cy="10377000"/>
          </a:xfrm>
          <a:prstGeom prst="straightConnector1">
            <a:avLst/>
          </a:prstGeom>
          <a:noFill/>
          <a:ln cap="flat" cmpd="sng" w="19050">
            <a:solidFill>
              <a:srgbClr val="000000"/>
            </a:solidFill>
            <a:prstDash val="solid"/>
            <a:round/>
            <a:headEnd len="sm" w="sm" type="none"/>
            <a:tailEnd len="sm" w="sm" type="none"/>
          </a:ln>
        </p:spPr>
      </p:cxnSp>
      <p:sp>
        <p:nvSpPr>
          <p:cNvPr id="198" name="Google Shape;198;p20"/>
          <p:cNvSpPr txBox="1"/>
          <p:nvPr/>
        </p:nvSpPr>
        <p:spPr>
          <a:xfrm>
            <a:off x="572945" y="1209675"/>
            <a:ext cx="6779700" cy="2801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100">
                <a:latin typeface="DM Sans"/>
                <a:ea typeface="DM Sans"/>
                <a:cs typeface="DM Sans"/>
                <a:sym typeface="DM Sans"/>
              </a:rPr>
              <a:t>The Robotic Hand</a:t>
            </a:r>
            <a:endParaRPr sz="900"/>
          </a:p>
        </p:txBody>
      </p:sp>
      <p:sp>
        <p:nvSpPr>
          <p:cNvPr id="199" name="Google Shape;199;p20"/>
          <p:cNvSpPr txBox="1"/>
          <p:nvPr/>
        </p:nvSpPr>
        <p:spPr>
          <a:xfrm>
            <a:off x="572945" y="2444115"/>
            <a:ext cx="67797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DM Sans"/>
                <a:ea typeface="DM Sans"/>
                <a:cs typeface="DM Sans"/>
                <a:sym typeface="DM Sans"/>
              </a:rPr>
              <a:t>.</a:t>
            </a:r>
            <a:endParaRPr/>
          </a:p>
        </p:txBody>
      </p:sp>
      <p:pic>
        <p:nvPicPr>
          <p:cNvPr descr="🔥 If you like this project, please donate us and help us make even better projects for you 🔥&#10;DONATE HERE 👉 https://paypal.me/TheAmazeLab?country.x=BA&amp;locale.x=en_US&#10;&#10;Watch and learn how to make a simple robotic hand. You'll need just some paper, few straws and some sting. This is one very interesting science project. Pulling a string, robotic hand will move its fingers, make a fist, give a like. All that looks very interesting. Have a fun making this cool project !!&#10;&#10;MUSIC:&#10;Hackbeat by Kevin MacLeod is licensed under a Creative Commons Attribution 4.0 license. https://creativecommons.org/licenses/by/4.0/&#10;Source: http://incompetech.com/music/royalty-free/index.html?isrc=USUAN1100805&#10;Artist: http://incompetech.com/" id="200" name="Google Shape;200;p20" title="How To Make a Robotic Hand | DIY Paper Robot Hand | Science Project">
            <a:hlinkClick r:id="rId4"/>
          </p:cNvPr>
          <p:cNvPicPr preferRelativeResize="0"/>
          <p:nvPr/>
        </p:nvPicPr>
        <p:blipFill>
          <a:blip r:embed="rId5">
            <a:alphaModFix/>
          </a:blip>
          <a:stretch>
            <a:fillRect/>
          </a:stretch>
        </p:blipFill>
        <p:spPr>
          <a:xfrm>
            <a:off x="7362175" y="2767225"/>
            <a:ext cx="10397075" cy="5848350"/>
          </a:xfrm>
          <a:prstGeom prst="rect">
            <a:avLst/>
          </a:prstGeom>
          <a:noFill/>
          <a:ln>
            <a:noFill/>
          </a:ln>
        </p:spPr>
      </p:pic>
      <p:pic>
        <p:nvPicPr>
          <p:cNvPr id="201" name="Google Shape;201;p20"/>
          <p:cNvPicPr preferRelativeResize="0"/>
          <p:nvPr/>
        </p:nvPicPr>
        <p:blipFill>
          <a:blip r:embed="rId6">
            <a:alphaModFix/>
          </a:blip>
          <a:stretch>
            <a:fillRect/>
          </a:stretch>
        </p:blipFill>
        <p:spPr>
          <a:xfrm>
            <a:off x="1668976" y="4491089"/>
            <a:ext cx="4587625" cy="4587625"/>
          </a:xfrm>
          <a:prstGeom prst="rect">
            <a:avLst/>
          </a:prstGeom>
          <a:noFill/>
          <a:ln>
            <a:noFill/>
          </a:ln>
        </p:spPr>
      </p:pic>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174" l="0" r="-1236" t="-20652"/>
            </a:stretch>
          </a:blipFill>
          <a:ln>
            <a:noFill/>
          </a:ln>
        </p:spPr>
      </p:sp>
      <p:sp>
        <p:nvSpPr>
          <p:cNvPr id="207" name="Google Shape;207;p21"/>
          <p:cNvSpPr txBox="1"/>
          <p:nvPr/>
        </p:nvSpPr>
        <p:spPr>
          <a:xfrm>
            <a:off x="5163961" y="452789"/>
            <a:ext cx="7294800" cy="1816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5900">
                <a:latin typeface="DM Sans"/>
                <a:ea typeface="DM Sans"/>
                <a:cs typeface="DM Sans"/>
                <a:sym typeface="DM Sans"/>
              </a:rPr>
              <a:t>Building our Robotic Hands</a:t>
            </a:r>
            <a:endParaRPr sz="5900">
              <a:latin typeface="DM Sans"/>
              <a:ea typeface="DM Sans"/>
              <a:cs typeface="DM Sans"/>
              <a:sym typeface="DM Sans"/>
            </a:endParaRPr>
          </a:p>
        </p:txBody>
      </p:sp>
      <p:sp>
        <p:nvSpPr>
          <p:cNvPr id="208" name="Google Shape;208;p21"/>
          <p:cNvSpPr txBox="1"/>
          <p:nvPr/>
        </p:nvSpPr>
        <p:spPr>
          <a:xfrm>
            <a:off x="2481899" y="2269000"/>
            <a:ext cx="13324200" cy="7511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4000">
                <a:latin typeface="DM Sans"/>
                <a:ea typeface="DM Sans"/>
                <a:cs typeface="DM Sans"/>
                <a:sym typeface="DM Sans"/>
              </a:rPr>
              <a:t>Step 1: Trace out our hands on the paper provided </a:t>
            </a:r>
            <a:endParaRPr sz="4000">
              <a:latin typeface="DM Sans"/>
              <a:ea typeface="DM Sans"/>
              <a:cs typeface="DM Sans"/>
              <a:sym typeface="DM Sans"/>
            </a:endParaRPr>
          </a:p>
          <a:p>
            <a:pPr indent="0" lvl="0" marL="0" marR="0" rtl="0" algn="ctr">
              <a:lnSpc>
                <a:spcPct val="140000"/>
              </a:lnSpc>
              <a:spcBef>
                <a:spcPts val="0"/>
              </a:spcBef>
              <a:spcAft>
                <a:spcPts val="0"/>
              </a:spcAft>
              <a:buNone/>
            </a:pPr>
            <a:r>
              <a:rPr lang="en-US" sz="4000">
                <a:latin typeface="DM Sans"/>
                <a:ea typeface="DM Sans"/>
                <a:cs typeface="DM Sans"/>
                <a:sym typeface="DM Sans"/>
              </a:rPr>
              <a:t>Step 2: Draw lines to simulate the different parts of our fingers </a:t>
            </a:r>
            <a:endParaRPr sz="4000">
              <a:latin typeface="DM Sans"/>
              <a:ea typeface="DM Sans"/>
              <a:cs typeface="DM Sans"/>
              <a:sym typeface="DM Sans"/>
            </a:endParaRPr>
          </a:p>
          <a:p>
            <a:pPr indent="0" lvl="0" marL="0" marR="0" rtl="0" algn="ctr">
              <a:lnSpc>
                <a:spcPct val="140000"/>
              </a:lnSpc>
              <a:spcBef>
                <a:spcPts val="0"/>
              </a:spcBef>
              <a:spcAft>
                <a:spcPts val="0"/>
              </a:spcAft>
              <a:buNone/>
            </a:pPr>
            <a:r>
              <a:rPr lang="en-US" sz="4000">
                <a:latin typeface="DM Sans"/>
                <a:ea typeface="DM Sans"/>
                <a:cs typeface="DM Sans"/>
                <a:sym typeface="DM Sans"/>
              </a:rPr>
              <a:t>Step 3: Use the straws and tape them to the lines on our traced out hand</a:t>
            </a:r>
            <a:endParaRPr sz="4000">
              <a:latin typeface="DM Sans"/>
              <a:ea typeface="DM Sans"/>
              <a:cs typeface="DM Sans"/>
              <a:sym typeface="DM Sans"/>
            </a:endParaRPr>
          </a:p>
          <a:p>
            <a:pPr indent="0" lvl="0" marL="0" marR="0" rtl="0" algn="ctr">
              <a:lnSpc>
                <a:spcPct val="140000"/>
              </a:lnSpc>
              <a:spcBef>
                <a:spcPts val="0"/>
              </a:spcBef>
              <a:spcAft>
                <a:spcPts val="0"/>
              </a:spcAft>
              <a:buNone/>
            </a:pPr>
            <a:r>
              <a:rPr lang="en-US" sz="4000">
                <a:latin typeface="DM Sans"/>
                <a:ea typeface="DM Sans"/>
                <a:cs typeface="DM Sans"/>
                <a:sym typeface="DM Sans"/>
              </a:rPr>
              <a:t>Step 4: Draw and cut out our wrists, then tape the wrist to our hand</a:t>
            </a:r>
            <a:endParaRPr sz="4000">
              <a:latin typeface="DM Sans"/>
              <a:ea typeface="DM Sans"/>
              <a:cs typeface="DM Sans"/>
              <a:sym typeface="DM Sans"/>
            </a:endParaRPr>
          </a:p>
          <a:p>
            <a:pPr indent="0" lvl="0" marL="0" marR="0" rtl="0" algn="ctr">
              <a:lnSpc>
                <a:spcPct val="140000"/>
              </a:lnSpc>
              <a:spcBef>
                <a:spcPts val="0"/>
              </a:spcBef>
              <a:spcAft>
                <a:spcPts val="0"/>
              </a:spcAft>
              <a:buNone/>
            </a:pPr>
            <a:r>
              <a:rPr lang="en-US" sz="4000">
                <a:latin typeface="DM Sans"/>
                <a:ea typeface="DM Sans"/>
                <a:cs typeface="DM Sans"/>
                <a:sym typeface="DM Sans"/>
              </a:rPr>
              <a:t>Step 5: Feed the strings through the straws and test out our new robotic hands</a:t>
            </a:r>
            <a:endParaRPr sz="4000">
              <a:latin typeface="DM Sans"/>
              <a:ea typeface="DM Sans"/>
              <a:cs typeface="DM Sans"/>
              <a:sym typeface="DM Sans"/>
            </a:endParaRPr>
          </a:p>
        </p:txBody>
      </p:sp>
    </p:spTree>
  </p:cSld>
  <p:clrMapOvr>
    <a:masterClrMapping/>
  </p:clrMapOvr>
  <p:transition>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AAE27B0FFDBA4DB36E4E48D1E7B55D" ma:contentTypeVersion="20" ma:contentTypeDescription="Create a new document." ma:contentTypeScope="" ma:versionID="305299d4a1af4ea0159d5011e08f0de0">
  <xsd:schema xmlns:xsd="http://www.w3.org/2001/XMLSchema" xmlns:xs="http://www.w3.org/2001/XMLSchema" xmlns:p="http://schemas.microsoft.com/office/2006/metadata/properties" xmlns:ns2="518ff3c8-5bd9-45c4-9d4c-0ae7aad53be8" xmlns:ns3="1e8e031e-16fa-4465-ac09-9a9967297665" targetNamespace="http://schemas.microsoft.com/office/2006/metadata/properties" ma:root="true" ma:fieldsID="06087c334d683799f77344aba11dcdac" ns2:_="" ns3:_="">
    <xsd:import namespace="518ff3c8-5bd9-45c4-9d4c-0ae7aad53be8"/>
    <xsd:import namespace="1e8e031e-16fa-4465-ac09-9a99672976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Resources" minOccurs="0"/>
                <xsd:element ref="ns2:MediaServiceSearchProperties" minOccurs="0"/>
                <xsd:element ref="ns2:DateAdde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8ff3c8-5bd9-45c4-9d4c-0ae7aad53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Resources" ma:index="24" nillable="true" ma:displayName="Resources" ma:description="Resources from previous EYF Conferences" ma:format="Dropdown" ma:internalName="Resources">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Added" ma:index="26" nillable="true" ma:displayName="Date Added" ma:format="DateOnly" ma:internalName="DateAdded">
      <xsd:simpleType>
        <xsd:restriction base="dms:DateTim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8e031e-16fa-4465-ac09-9a99672976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98f5bc-5d7a-4242-9181-b0ee36fe7329}" ma:internalName="TaxCatchAll" ma:showField="CatchAllData" ma:web="1e8e031e-16fa-4465-ac09-9a99672976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8ff3c8-5bd9-45c4-9d4c-0ae7aad53be8">
      <Terms xmlns="http://schemas.microsoft.com/office/infopath/2007/PartnerControls"/>
    </lcf76f155ced4ddcb4097134ff3c332f>
    <TaxCatchAll xmlns="1e8e031e-16fa-4465-ac09-9a9967297665" xsi:nil="true"/>
    <DateAdded xmlns="518ff3c8-5bd9-45c4-9d4c-0ae7aad53be8" xsi:nil="true"/>
    <Resources xmlns="518ff3c8-5bd9-45c4-9d4c-0ae7aad53be8" xsi:nil="true"/>
  </documentManagement>
</p:properties>
</file>

<file path=customXml/itemProps1.xml><?xml version="1.0" encoding="utf-8"?>
<ds:datastoreItem xmlns:ds="http://schemas.openxmlformats.org/officeDocument/2006/customXml" ds:itemID="{FD242E93-81F3-46A0-B0C5-EFAF9D9E79B0}"/>
</file>

<file path=customXml/itemProps2.xml><?xml version="1.0" encoding="utf-8"?>
<ds:datastoreItem xmlns:ds="http://schemas.openxmlformats.org/officeDocument/2006/customXml" ds:itemID="{1A008FC4-B79D-4774-AE84-4E1F61625DEE}"/>
</file>

<file path=customXml/itemProps3.xml><?xml version="1.0" encoding="utf-8"?>
<ds:datastoreItem xmlns:ds="http://schemas.openxmlformats.org/officeDocument/2006/customXml" ds:itemID="{9560DB83-142E-4B53-A041-349D03B80E6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0x01010078AAE27B0FFDBA4DB36E4E48D1E7B55D</vt:lpwstr>
  </property>
</Properties>
</file>