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0"/>
  </p:notesMasterIdLst>
  <p:handoutMasterIdLst>
    <p:handoutMasterId r:id="rId21"/>
  </p:handoutMasterIdLst>
  <p:sldIdLst>
    <p:sldId id="258" r:id="rId2"/>
    <p:sldId id="275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359C9E-BE28-EE10-D464-AFD57506C49E}" v="1" dt="2021-10-26T21:30:40.281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10/28/2021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10/28/2021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8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93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0160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4237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7013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1842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7784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9B55A74-0919-413E-865C-E0E8D1722ED7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5BFE46A-5893-4F80-829A-F37AF8AAC03B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6226D3-8A87-48EC-BE57-938A4CA8740C}"/>
              </a:ext>
            </a:extLst>
          </p:cNvPr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5810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65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155" y="1432983"/>
            <a:ext cx="4226670" cy="2677648"/>
          </a:xfrm>
        </p:spPr>
        <p:txBody>
          <a:bodyPr/>
          <a:lstStyle/>
          <a:p>
            <a:r>
              <a:rPr lang="en-US" dirty="0"/>
              <a:t>Oil Spill: Clean It Up!</a:t>
            </a:r>
          </a:p>
        </p:txBody>
      </p:sp>
      <p:pic>
        <p:nvPicPr>
          <p:cNvPr id="6148" name="Picture 4" descr="BP fined a record $20.8 billion for oil spill disaster - The Verge">
            <a:extLst>
              <a:ext uri="{FF2B5EF4-FFF2-40B4-BE49-F238E27FC236}">
                <a16:creationId xmlns:a16="http://schemas.microsoft.com/office/drawing/2014/main" id="{E92DA1CE-3033-4EF0-94CF-E0333024E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99" y="900112"/>
            <a:ext cx="50577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E455-1308-4680-ADA1-1459A0F7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Find the oil boom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EDD3B-08C3-43BF-976D-61BB8EE17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3655171" cy="3416300"/>
          </a:xfrm>
        </p:spPr>
        <p:txBody>
          <a:bodyPr/>
          <a:lstStyle/>
          <a:p>
            <a:r>
              <a:rPr lang="en-US" b="1" dirty="0"/>
              <a:t>What do you think a real oil boom could be made out of?</a:t>
            </a:r>
          </a:p>
          <a:p>
            <a:r>
              <a:rPr lang="en-US" b="1" dirty="0"/>
              <a:t>How much do you think a device like this would cost?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B9D31-4490-4A24-8BE1-1C6BFCA1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BBC6A4-903B-4BA0-9D37-E90ADAF11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7" y="2400298"/>
            <a:ext cx="2309217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3ED1-E683-4D0E-8818-EBC1FC98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Make the water and oil mixture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290D3-2184-43AC-BC5A-976653CB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940920" cy="3416300"/>
          </a:xfrm>
        </p:spPr>
        <p:txBody>
          <a:bodyPr/>
          <a:lstStyle/>
          <a:p>
            <a:r>
              <a:rPr lang="en-US" dirty="0"/>
              <a:t>Pour water into the rectangular container</a:t>
            </a:r>
          </a:p>
          <a:p>
            <a:pPr lvl="1"/>
            <a:r>
              <a:rPr lang="en-US" dirty="0"/>
              <a:t>Fill up about 1/3 of the way full</a:t>
            </a:r>
          </a:p>
          <a:p>
            <a:r>
              <a:rPr lang="en-US" dirty="0"/>
              <a:t>Pour in the entire canister of oil</a:t>
            </a:r>
          </a:p>
          <a:p>
            <a:endParaRPr lang="en-US" dirty="0"/>
          </a:p>
          <a:p>
            <a:r>
              <a:rPr lang="en-US" b="1" dirty="0"/>
              <a:t>What do you notice happened when you poured the oil in?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8EB4-57AD-4518-95ED-9BF746F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 descr="Pouring oil into water - Stock Image - C036/3540 - Science Photo Library">
            <a:extLst>
              <a:ext uri="{FF2B5EF4-FFF2-40B4-BE49-F238E27FC236}">
                <a16:creationId xmlns:a16="http://schemas.microsoft.com/office/drawing/2014/main" id="{3D8239F8-D267-48CF-845E-B0C9CC4D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91" y="2990850"/>
            <a:ext cx="6719184" cy="25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9E8E-A18E-42EA-BF77-53C9DC95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Dip the feather in the 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41B1-702B-480C-A779-65C499B8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569571" cy="3416300"/>
          </a:xfrm>
        </p:spPr>
        <p:txBody>
          <a:bodyPr/>
          <a:lstStyle/>
          <a:p>
            <a:r>
              <a:rPr lang="en-US" dirty="0"/>
              <a:t>Dip the feather into the water/oil mixture</a:t>
            </a:r>
          </a:p>
          <a:p>
            <a:endParaRPr lang="en-US" dirty="0"/>
          </a:p>
          <a:p>
            <a:r>
              <a:rPr lang="en-US" b="1" dirty="0"/>
              <a:t>What happened to the feather?</a:t>
            </a:r>
          </a:p>
          <a:p>
            <a:r>
              <a:rPr lang="en-US" b="1" dirty="0"/>
              <a:t>How would this affect wildlife?</a:t>
            </a:r>
          </a:p>
          <a:p>
            <a:r>
              <a:rPr lang="en-US" b="1" dirty="0"/>
              <a:t>What could be done to solve this issue?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E7ACA-D98F-43F9-9B68-532DFF75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 descr="Find the Best Way to Clean Oil off Bird Feathers |  response.restoration.noaa.gov">
            <a:extLst>
              <a:ext uri="{FF2B5EF4-FFF2-40B4-BE49-F238E27FC236}">
                <a16:creationId xmlns:a16="http://schemas.microsoft.com/office/drawing/2014/main" id="{C94B526C-5CEA-4DB2-8B3F-5170474CA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9" y="2665441"/>
            <a:ext cx="4389890" cy="32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35EE-A93F-41EC-988A-6E0853A7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Use the oil boom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6734F-C739-4525-9F6C-ABC4F8BC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321921" cy="3416300"/>
          </a:xfrm>
        </p:spPr>
        <p:txBody>
          <a:bodyPr/>
          <a:lstStyle/>
          <a:p>
            <a:r>
              <a:rPr lang="en-US" dirty="0"/>
              <a:t>Bend the oil boom to fit on one side of the container</a:t>
            </a:r>
          </a:p>
          <a:p>
            <a:r>
              <a:rPr lang="en-US" dirty="0"/>
              <a:t>Sweep across the container to section off all the oil into one smaller spot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How could engineers do this in an ocean or large body of water?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74D0D-3F40-4F6B-9DB9-896B4A54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08D52E-D030-4C59-8BA8-2C3669E14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66" y="2603500"/>
            <a:ext cx="5434548" cy="36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929-A2AC-4DE2-B0DC-CFAEF320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Step 5: Skim the surface with the spoon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6ECB5-2FE5-41B0-9CBE-070D8B6EC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398121" cy="3416300"/>
          </a:xfrm>
        </p:spPr>
        <p:txBody>
          <a:bodyPr/>
          <a:lstStyle/>
          <a:p>
            <a:r>
              <a:rPr lang="en-US" dirty="0"/>
              <a:t>Use the spoon to skim the surface of the water to try to remove the oil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How effective was this?</a:t>
            </a:r>
          </a:p>
          <a:p>
            <a:r>
              <a:rPr lang="en-US" b="1" dirty="0"/>
              <a:t>How could engineers do this on a real oil spill?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6B515-F8E8-4138-94DE-AB4EC76B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pic>
        <p:nvPicPr>
          <p:cNvPr id="5122" name="Picture 2" descr="oil spill experiment for kids">
            <a:extLst>
              <a:ext uri="{FF2B5EF4-FFF2-40B4-BE49-F238E27FC236}">
                <a16:creationId xmlns:a16="http://schemas.microsoft.com/office/drawing/2014/main" id="{1BC26944-C851-48C8-9205-FCA52F17A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6" b="71806"/>
          <a:stretch/>
        </p:blipFill>
        <p:spPr bwMode="auto">
          <a:xfrm>
            <a:off x="6402840" y="2705100"/>
            <a:ext cx="3949700" cy="34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6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3A39-5321-4DAB-82E4-FD5F6C9E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90FEE-4E2B-44A5-87C7-0664E724A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4236196" cy="3416300"/>
          </a:xfrm>
        </p:spPr>
        <p:txBody>
          <a:bodyPr/>
          <a:lstStyle/>
          <a:p>
            <a:r>
              <a:rPr lang="en-US" dirty="0"/>
              <a:t>Lightly press a cotton ball on top of the oil to try to absorb 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What are some other example of materials that could be used to absorb oil?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062A-FF34-4F05-86D3-5204775D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pic>
        <p:nvPicPr>
          <p:cNvPr id="6146" name="Picture 2" descr="Simulated Oil Spill Clean-Up - YouTube">
            <a:extLst>
              <a:ext uri="{FF2B5EF4-FFF2-40B4-BE49-F238E27FC236}">
                <a16:creationId xmlns:a16="http://schemas.microsoft.com/office/drawing/2014/main" id="{F2A9FFC2-C579-4607-9E54-A873F4C2B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60" y="2501900"/>
            <a:ext cx="5880858" cy="352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D8D9-2649-4755-BEDC-944B6586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Mix in dispersant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FD08-6D98-45B6-B1FE-5C3E3CA78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779121" cy="3416300"/>
          </a:xfrm>
        </p:spPr>
        <p:txBody>
          <a:bodyPr/>
          <a:lstStyle/>
          <a:p>
            <a:r>
              <a:rPr lang="en-US" dirty="0"/>
              <a:t>Remove the oil boom</a:t>
            </a:r>
          </a:p>
          <a:p>
            <a:r>
              <a:rPr lang="en-US" dirty="0"/>
              <a:t>Add two drops of dish soap to the water/oil mixture</a:t>
            </a:r>
          </a:p>
          <a:p>
            <a:r>
              <a:rPr lang="en-US" dirty="0"/>
              <a:t>Use the spoon to mix  the soap into the mixture and disperse evenly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What do you notice happens to the oil?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79509-B112-438E-A397-F5B4F63C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AB2A6-1043-4D1D-A364-679B3B1B1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5" y="2603500"/>
            <a:ext cx="45624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2D7A0-A48B-4DE7-A3A4-A02B0215D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27321" cy="706964"/>
          </a:xfrm>
        </p:spPr>
        <p:txBody>
          <a:bodyPr/>
          <a:lstStyle/>
          <a:p>
            <a:r>
              <a:rPr lang="en-US" dirty="0"/>
              <a:t>Step 8: Dip the feather in the new mixture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4E438-8AA5-4593-B6AD-FDAA80B6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5036296" cy="3416300"/>
          </a:xfrm>
        </p:spPr>
        <p:txBody>
          <a:bodyPr/>
          <a:lstStyle/>
          <a:p>
            <a:r>
              <a:rPr lang="en-US" dirty="0"/>
              <a:t>Dip a new feather into the water/oil/dish soap mixture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What happened to the feather?</a:t>
            </a:r>
          </a:p>
          <a:p>
            <a:r>
              <a:rPr lang="en-US" b="1" dirty="0"/>
              <a:t>How is this time different from the other feather dip?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DA774-CB34-460A-B3EC-DD3F5991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/>
          </a:p>
        </p:txBody>
      </p:sp>
      <p:pic>
        <p:nvPicPr>
          <p:cNvPr id="7170" name="Picture 2" descr="Oil Spill Experiment « The Kitchen Pantry Scientist">
            <a:extLst>
              <a:ext uri="{FF2B5EF4-FFF2-40B4-BE49-F238E27FC236}">
                <a16:creationId xmlns:a16="http://schemas.microsoft.com/office/drawing/2014/main" id="{CE635581-A752-448D-A0A6-943D46D0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90" y="2553263"/>
            <a:ext cx="53213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0EC6-34E6-4DAA-A017-4E46E28F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CE841-42CD-4339-98FC-EF17CF09F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the methods to remove the oil work?</a:t>
            </a:r>
          </a:p>
          <a:p>
            <a:r>
              <a:rPr lang="en-US" dirty="0"/>
              <a:t>Were they effective?</a:t>
            </a:r>
          </a:p>
          <a:p>
            <a:r>
              <a:rPr lang="en-US" dirty="0"/>
              <a:t>Did they work as you predicted?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A6034-EBEA-42AD-83E7-C4BC6154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BD81-E43E-46A2-ACCE-7696B938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18</a:t>
            </a:fld>
            <a:endParaRPr lang="en-US"/>
          </a:p>
        </p:txBody>
      </p:sp>
      <p:pic>
        <p:nvPicPr>
          <p:cNvPr id="8194" name="Picture 2" descr="Oil Spill Cleanup">
            <a:extLst>
              <a:ext uri="{FF2B5EF4-FFF2-40B4-BE49-F238E27FC236}">
                <a16:creationId xmlns:a16="http://schemas.microsoft.com/office/drawing/2014/main" id="{7BB203EA-1566-4357-99E6-2DC59803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40" y="3188757"/>
            <a:ext cx="5659154" cy="32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A764-9AF7-4AB9-91BE-9BED301B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8E327-A140-484F-9268-159BB050E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Preferred pronouns</a:t>
            </a:r>
          </a:p>
          <a:p>
            <a:r>
              <a:rPr lang="en-US" dirty="0"/>
              <a:t>Major(s)</a:t>
            </a:r>
          </a:p>
          <a:p>
            <a:r>
              <a:rPr lang="en-US" dirty="0"/>
              <a:t>Why engineering and/or STEM?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994DE-CDC7-402F-930A-467D9FBF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pic>
        <p:nvPicPr>
          <p:cNvPr id="5122" name="Picture 2" descr="Society of Women Engineers - Wikipedia">
            <a:extLst>
              <a:ext uri="{FF2B5EF4-FFF2-40B4-BE49-F238E27FC236}">
                <a16:creationId xmlns:a16="http://schemas.microsoft.com/office/drawing/2014/main" id="{1B826213-7865-4893-9EA0-8DCE9A82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486025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ngineering Ambassadors | University of Connecticut">
            <a:extLst>
              <a:ext uri="{FF2B5EF4-FFF2-40B4-BE49-F238E27FC236}">
                <a16:creationId xmlns:a16="http://schemas.microsoft.com/office/drawing/2014/main" id="{3784F836-3A9D-4CA8-A91A-8D3B4E332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302" y="3076575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ational Society of Black Engineers (NSBE) - UConntact">
            <a:extLst>
              <a:ext uri="{FF2B5EF4-FFF2-40B4-BE49-F238E27FC236}">
                <a16:creationId xmlns:a16="http://schemas.microsoft.com/office/drawing/2014/main" id="{C077E8D2-DC6F-4BCF-8778-736448716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4886325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HPE-UConn (@UConn_SHPE) | Twitter">
            <a:extLst>
              <a:ext uri="{FF2B5EF4-FFF2-40B4-BE49-F238E27FC236}">
                <a16:creationId xmlns:a16="http://schemas.microsoft.com/office/drawing/2014/main" id="{4634AAC3-80EE-4AFB-833F-F4043578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65" y="4143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ome | Learning Community Program">
            <a:extLst>
              <a:ext uri="{FF2B5EF4-FFF2-40B4-BE49-F238E27FC236}">
                <a16:creationId xmlns:a16="http://schemas.microsoft.com/office/drawing/2014/main" id="{47D1A04C-4E2A-4DFD-B9DD-CCFA0571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4886325"/>
            <a:ext cx="3621142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7B4A-4DF0-437D-9413-616C0C6E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Spills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1307-E4DE-4119-831F-8FB5B10A7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5322046" cy="3416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 solved by environmental and chemical engineers</a:t>
            </a:r>
          </a:p>
          <a:p>
            <a:r>
              <a:rPr lang="en-US" dirty="0"/>
              <a:t>Can harm wildlife, ecosystems and humans</a:t>
            </a:r>
          </a:p>
          <a:p>
            <a:r>
              <a:rPr lang="en-US" dirty="0"/>
              <a:t>Difficult to clean</a:t>
            </a:r>
          </a:p>
          <a:p>
            <a:r>
              <a:rPr lang="en-US" dirty="0"/>
              <a:t>Largest US oil spill:</a:t>
            </a:r>
          </a:p>
          <a:p>
            <a:pPr lvl="1"/>
            <a:r>
              <a:rPr lang="en-US" dirty="0"/>
              <a:t>Deepwater Horizon (2010)</a:t>
            </a:r>
          </a:p>
          <a:p>
            <a:pPr lvl="1"/>
            <a:r>
              <a:rPr lang="en-US" dirty="0"/>
              <a:t>Explosion of a drilling station</a:t>
            </a:r>
          </a:p>
          <a:p>
            <a:pPr lvl="1"/>
            <a:r>
              <a:rPr lang="en-US" dirty="0"/>
              <a:t>134 million gallons spilled</a:t>
            </a:r>
          </a:p>
          <a:p>
            <a:pPr lvl="1"/>
            <a:r>
              <a:rPr lang="en-US" dirty="0"/>
              <a:t>Restoration still continuing today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9BDE9-0C60-472E-A7AB-9561EB74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Ten Years Since the Deepwater Horizon Exploded">
            <a:extLst>
              <a:ext uri="{FF2B5EF4-FFF2-40B4-BE49-F238E27FC236}">
                <a16:creationId xmlns:a16="http://schemas.microsoft.com/office/drawing/2014/main" id="{EB383A94-324C-470B-929A-A70692DF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3123746"/>
            <a:ext cx="612457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8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7359-257B-44AA-B0A4-DEA708B9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involved in oil spills?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6FC1A-0D06-42B6-AD68-0047A005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Environmental engineers</a:t>
            </a:r>
          </a:p>
          <a:p>
            <a:r>
              <a:rPr lang="en-US" b="1" dirty="0"/>
              <a:t>Chemical engineers</a:t>
            </a:r>
          </a:p>
          <a:p>
            <a:r>
              <a:rPr lang="en-US" dirty="0"/>
              <a:t>Coast Guard</a:t>
            </a:r>
          </a:p>
          <a:p>
            <a:r>
              <a:rPr lang="en-US" dirty="0"/>
              <a:t>Environmental Protection Agency</a:t>
            </a:r>
          </a:p>
          <a:p>
            <a:r>
              <a:rPr lang="en-US" dirty="0"/>
              <a:t>Oil companies</a:t>
            </a:r>
          </a:p>
          <a:p>
            <a:r>
              <a:rPr lang="en-US" dirty="0"/>
              <a:t>Animal scientists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785EC-7F70-435B-AAFF-3F9039B5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CCCD88-764A-4B3B-B615-116A5C8E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595" y="2394622"/>
            <a:ext cx="3088540" cy="23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visiting the Future of Chemical Engineering | AIChE">
            <a:extLst>
              <a:ext uri="{FF2B5EF4-FFF2-40B4-BE49-F238E27FC236}">
                <a16:creationId xmlns:a16="http://schemas.microsoft.com/office/drawing/2014/main" id="{E25B0B91-8861-41CF-821C-0DC66F774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4311650"/>
            <a:ext cx="3831458" cy="233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5B52-A9E5-43CA-8FE9-01DA1F60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691A-DF16-4EF2-A23E-38CFC72F6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5341096" cy="3416300"/>
          </a:xfrm>
        </p:spPr>
        <p:txBody>
          <a:bodyPr/>
          <a:lstStyle/>
          <a:p>
            <a:r>
              <a:rPr lang="en-US" dirty="0"/>
              <a:t>Work to prevent, control or repair environmental damage</a:t>
            </a:r>
          </a:p>
          <a:p>
            <a:r>
              <a:rPr lang="en-US" dirty="0"/>
              <a:t>Assess how human activity contributes to environmental change</a:t>
            </a:r>
          </a:p>
          <a:p>
            <a:r>
              <a:rPr lang="en-US" dirty="0"/>
              <a:t>Places of work:</a:t>
            </a:r>
          </a:p>
          <a:p>
            <a:pPr lvl="1"/>
            <a:r>
              <a:rPr lang="en-US" dirty="0"/>
              <a:t>Research lab</a:t>
            </a:r>
          </a:p>
          <a:p>
            <a:pPr lvl="1"/>
            <a:r>
              <a:rPr lang="en-US" dirty="0"/>
              <a:t>Field lab</a:t>
            </a:r>
          </a:p>
          <a:p>
            <a:pPr lvl="1"/>
            <a:r>
              <a:rPr lang="en-US" dirty="0"/>
              <a:t>Industry</a:t>
            </a:r>
          </a:p>
          <a:p>
            <a:pPr lvl="1"/>
            <a:r>
              <a:rPr lang="en-US" dirty="0"/>
              <a:t>Public health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7F867-C183-4F06-8215-F9AE88CB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2" descr="Maria Chrysochoou">
            <a:extLst>
              <a:ext uri="{FF2B5EF4-FFF2-40B4-BE49-F238E27FC236}">
                <a16:creationId xmlns:a16="http://schemas.microsoft.com/office/drawing/2014/main" id="{FBFFF826-05BE-4DBA-974D-5EB797D2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251460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73080-AAA2-4BD3-A65F-DB14D9FC7C6D}"/>
              </a:ext>
            </a:extLst>
          </p:cNvPr>
          <p:cNvSpPr txBox="1"/>
          <p:nvPr/>
        </p:nvSpPr>
        <p:spPr>
          <a:xfrm>
            <a:off x="7961764" y="5884332"/>
            <a:ext cx="28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Dr. Maria </a:t>
            </a:r>
            <a:r>
              <a:rPr lang="en-US" b="1" dirty="0" err="1"/>
              <a:t>Chrysochoou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23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FC87-C6D1-4BC7-B723-3D1035AA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B4FE2-D536-4858-B949-CC8CCE4F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4560046" cy="341630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Design new processes that help produce, transform or transport chemicals</a:t>
            </a:r>
          </a:p>
          <a:p>
            <a:r>
              <a:rPr lang="en-US" sz="1600" dirty="0"/>
              <a:t>Examples:</a:t>
            </a:r>
          </a:p>
          <a:p>
            <a:pPr lvl="1"/>
            <a:r>
              <a:rPr lang="en-US" sz="1200" dirty="0"/>
              <a:t>Biochemicals</a:t>
            </a:r>
          </a:p>
          <a:p>
            <a:pPr lvl="1"/>
            <a:r>
              <a:rPr lang="en-US" sz="1200" dirty="0"/>
              <a:t>Food chemicals</a:t>
            </a:r>
          </a:p>
          <a:p>
            <a:pPr lvl="1"/>
            <a:r>
              <a:rPr lang="en-US" sz="1200" dirty="0"/>
              <a:t>Clothing chemicals</a:t>
            </a:r>
          </a:p>
          <a:p>
            <a:pPr lvl="1"/>
            <a:r>
              <a:rPr lang="en-US" sz="1200" dirty="0"/>
              <a:t>Medicinal chemicals</a:t>
            </a:r>
          </a:p>
          <a:p>
            <a:pPr lvl="1"/>
            <a:r>
              <a:rPr lang="en-US" sz="1200" dirty="0"/>
              <a:t>Material chemicals</a:t>
            </a:r>
          </a:p>
          <a:p>
            <a:pPr lvl="1"/>
            <a:r>
              <a:rPr lang="en-US" sz="1200" dirty="0"/>
              <a:t>Environmental chemicals</a:t>
            </a:r>
          </a:p>
          <a:p>
            <a:r>
              <a:rPr lang="en-US" sz="1600" dirty="0"/>
              <a:t>Often work for large companies on multidisciplinary teams</a:t>
            </a:r>
          </a:p>
          <a:p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7E3CB-1FD7-4F77-B76F-87603E1A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220E09-B2E8-4596-B226-2864FF10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2774950"/>
            <a:ext cx="4294187" cy="287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5D920E-5608-4930-94D2-EABE048DAACE}"/>
              </a:ext>
            </a:extLst>
          </p:cNvPr>
          <p:cNvSpPr txBox="1"/>
          <p:nvPr/>
        </p:nvSpPr>
        <p:spPr>
          <a:xfrm>
            <a:off x="8353426" y="58351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Dr. Jennifer Pascal</a:t>
            </a:r>
          </a:p>
        </p:txBody>
      </p:sp>
    </p:spTree>
    <p:extLst>
      <p:ext uri="{BB962C8B-B14F-4D97-AF65-F5344CB8AC3E}">
        <p14:creationId xmlns:p14="http://schemas.microsoft.com/office/powerpoint/2010/main" val="8317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0ABD-7947-4B3C-A5E8-A8423496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oil so difficult to clean?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6614-3B0A-43EB-9FDD-1BF3761F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859796" cy="3416300"/>
          </a:xfrm>
        </p:spPr>
        <p:txBody>
          <a:bodyPr/>
          <a:lstStyle/>
          <a:p>
            <a:r>
              <a:rPr lang="en-US" dirty="0"/>
              <a:t>Water is polar, oil is non-polar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A4BD9-CEC9-4385-8281-949DA5C2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C90162-CDC5-4CB7-9E87-96E77919D156}"/>
              </a:ext>
            </a:extLst>
          </p:cNvPr>
          <p:cNvSpPr txBox="1">
            <a:spLocks/>
          </p:cNvSpPr>
          <p:nvPr/>
        </p:nvSpPr>
        <p:spPr>
          <a:xfrm>
            <a:off x="6296025" y="2603500"/>
            <a:ext cx="5347678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Water is more dense </a:t>
            </a:r>
            <a:r>
              <a:rPr lang="en-US" dirty="0">
                <a:sym typeface="Wingdings" panose="05000000000000000000" pitchFamily="2" charset="2"/>
              </a:rPr>
              <a:t> oil will float on top</a:t>
            </a:r>
            <a:endParaRPr lang="en-US" dirty="0"/>
          </a:p>
        </p:txBody>
      </p:sp>
      <p:pic>
        <p:nvPicPr>
          <p:cNvPr id="4098" name="Picture 2" descr="enotes.com">
            <a:extLst>
              <a:ext uri="{FF2B5EF4-FFF2-40B4-BE49-F238E27FC236}">
                <a16:creationId xmlns:a16="http://schemas.microsoft.com/office/drawing/2014/main" id="{F0A1BE16-22F3-4E83-A018-0FA94B92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35" y="3292474"/>
            <a:ext cx="2969370" cy="290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y Oil and Water Don&amp;#39;t Mix">
            <a:extLst>
              <a:ext uri="{FF2B5EF4-FFF2-40B4-BE49-F238E27FC236}">
                <a16:creationId xmlns:a16="http://schemas.microsoft.com/office/drawing/2014/main" id="{8BA22AF0-2301-4C09-BF87-3CB36DE9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65" y="3053324"/>
            <a:ext cx="2428875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5195-FF19-4DA4-BF4B-70CCA3A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Spill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514F-633E-4895-933E-3852442A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598020" cy="3416300"/>
          </a:xfrm>
        </p:spPr>
        <p:txBody>
          <a:bodyPr/>
          <a:lstStyle/>
          <a:p>
            <a:r>
              <a:rPr lang="en-US" dirty="0"/>
              <a:t>Try to contain and remove oil:</a:t>
            </a:r>
          </a:p>
          <a:p>
            <a:pPr lvl="1"/>
            <a:r>
              <a:rPr lang="en-US" dirty="0"/>
              <a:t>Oil boom</a:t>
            </a:r>
          </a:p>
          <a:p>
            <a:pPr lvl="1"/>
            <a:r>
              <a:rPr lang="en-US" dirty="0"/>
              <a:t>Skimming</a:t>
            </a:r>
          </a:p>
          <a:p>
            <a:pPr lvl="1"/>
            <a:r>
              <a:rPr lang="en-US" dirty="0"/>
              <a:t>Absorption</a:t>
            </a:r>
          </a:p>
          <a:p>
            <a:pPr lvl="1"/>
            <a:r>
              <a:rPr lang="en-US" dirty="0"/>
              <a:t>Dispersant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Observe how wildlife may be affected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9282B-42A4-4DEC-BA6A-A1E98097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Oil Spill Clean-up | Markleen">
            <a:extLst>
              <a:ext uri="{FF2B5EF4-FFF2-40B4-BE49-F238E27FC236}">
                <a16:creationId xmlns:a16="http://schemas.microsoft.com/office/drawing/2014/main" id="{83266994-0D2F-49C8-A72C-0AD3AAC8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05" y="2488907"/>
            <a:ext cx="3370736" cy="18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ldlife Rescue Experts Save Animals with Dawn - YouTube">
            <a:extLst>
              <a:ext uri="{FF2B5EF4-FFF2-40B4-BE49-F238E27FC236}">
                <a16:creationId xmlns:a16="http://schemas.microsoft.com/office/drawing/2014/main" id="{76F452F5-8A16-4AA8-AE6F-4A1076A11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29" y="4494782"/>
            <a:ext cx="3370736" cy="189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a Devil - Texas Boom Company | Oil Spill Containment Booms">
            <a:extLst>
              <a:ext uri="{FF2B5EF4-FFF2-40B4-BE49-F238E27FC236}">
                <a16:creationId xmlns:a16="http://schemas.microsoft.com/office/drawing/2014/main" id="{C812F83A-8EE9-40BD-88C2-686F39E3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29" y="2492359"/>
            <a:ext cx="3293671" cy="18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nlight reduces effectiveness of dispersants used to clean up oil spills |  NSF - National Science Foundation">
            <a:extLst>
              <a:ext uri="{FF2B5EF4-FFF2-40B4-BE49-F238E27FC236}">
                <a16:creationId xmlns:a16="http://schemas.microsoft.com/office/drawing/2014/main" id="{CBB36120-29AA-4F64-8448-4FA2A502D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9"/>
          <a:stretch/>
        </p:blipFill>
        <p:spPr bwMode="auto">
          <a:xfrm>
            <a:off x="5077691" y="4494782"/>
            <a:ext cx="3333750" cy="189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0ED4-0363-43C4-9BFF-E80B54FC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5ED3-288E-448A-80A3-FBB2DAC41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2788396" cy="3416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Rectangular pie pan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Oil</a:t>
            </a:r>
          </a:p>
          <a:p>
            <a:r>
              <a:rPr lang="en-US" dirty="0"/>
              <a:t>Half foam tube</a:t>
            </a:r>
          </a:p>
          <a:p>
            <a:r>
              <a:rPr lang="en-US" dirty="0"/>
              <a:t>Popsicle sticks</a:t>
            </a:r>
          </a:p>
          <a:p>
            <a:r>
              <a:rPr lang="en-US" dirty="0"/>
              <a:t>Duct tape</a:t>
            </a:r>
          </a:p>
          <a:p>
            <a:r>
              <a:rPr lang="en-US" dirty="0"/>
              <a:t>Plastic spoon</a:t>
            </a:r>
          </a:p>
          <a:p>
            <a:r>
              <a:rPr lang="en-US" dirty="0"/>
              <a:t>Cotton balls</a:t>
            </a:r>
          </a:p>
          <a:p>
            <a:r>
              <a:rPr lang="en-US" dirty="0"/>
              <a:t>Dish soap</a:t>
            </a:r>
          </a:p>
          <a:p>
            <a:r>
              <a:rPr lang="en-US" dirty="0"/>
              <a:t>Feather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CB52E-45DC-4937-817A-C8B79927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Amazon.com: Aluminum Foil Pans 21x13 (15 Pack) Full Size Disposable Trays  for Steam Table, Food, Grills, Baking, BBQ: Home &amp;amp; Kitchen">
            <a:extLst>
              <a:ext uri="{FF2B5EF4-FFF2-40B4-BE49-F238E27FC236}">
                <a16:creationId xmlns:a16="http://schemas.microsoft.com/office/drawing/2014/main" id="{FFDBD611-7B63-47F0-B70B-99D16F40C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8" y="2326497"/>
            <a:ext cx="2349498" cy="14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p Of Free Download - Water In A Pitcher Clipart, HD Png Download ,  Transparent Png Image - PNGitem">
            <a:extLst>
              <a:ext uri="{FF2B5EF4-FFF2-40B4-BE49-F238E27FC236}">
                <a16:creationId xmlns:a16="http://schemas.microsoft.com/office/drawing/2014/main" id="{3140A54B-8A5B-4FBD-9F42-E9F44D98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6" y="2326497"/>
            <a:ext cx="1847850" cy="15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🏎️ DIY Pool Noodle Race Track Activity for Kids">
            <a:extLst>
              <a:ext uri="{FF2B5EF4-FFF2-40B4-BE49-F238E27FC236}">
                <a16:creationId xmlns:a16="http://schemas.microsoft.com/office/drawing/2014/main" id="{109352AB-D893-4682-A80F-A6CA10EEB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9" b="6798"/>
          <a:stretch/>
        </p:blipFill>
        <p:spPr bwMode="auto">
          <a:xfrm>
            <a:off x="8963026" y="2326497"/>
            <a:ext cx="1760214" cy="16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dline Plastic Spoon - Polystyrene, White, Box of 100 - Model NON00293">
            <a:extLst>
              <a:ext uri="{FF2B5EF4-FFF2-40B4-BE49-F238E27FC236}">
                <a16:creationId xmlns:a16="http://schemas.microsoft.com/office/drawing/2014/main" id="{C3EF08F5-D21B-4DAD-9C3B-ED6BC949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54" y="3941803"/>
            <a:ext cx="2484669" cy="15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Cotton Ball Diet: 4 Ways It Could Kill You">
            <a:extLst>
              <a:ext uri="{FF2B5EF4-FFF2-40B4-BE49-F238E27FC236}">
                <a16:creationId xmlns:a16="http://schemas.microsoft.com/office/drawing/2014/main" id="{23EF6E7C-9290-4779-A10F-5B821A65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70" y="4172266"/>
            <a:ext cx="2484670" cy="13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awn Ultra Dishwashing Liquid Dish Soap Original Scent - 28 Fl. Oz. -  Safeway">
            <a:extLst>
              <a:ext uri="{FF2B5EF4-FFF2-40B4-BE49-F238E27FC236}">
                <a16:creationId xmlns:a16="http://schemas.microsoft.com/office/drawing/2014/main" id="{666C5B71-AE6B-44E3-92D3-02E4E7104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r="19772"/>
          <a:stretch/>
        </p:blipFill>
        <p:spPr bwMode="auto">
          <a:xfrm>
            <a:off x="10384569" y="4172266"/>
            <a:ext cx="1259134" cy="200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White Feather transparent PNG - StickPNG">
            <a:extLst>
              <a:ext uri="{FF2B5EF4-FFF2-40B4-BE49-F238E27FC236}">
                <a16:creationId xmlns:a16="http://schemas.microsoft.com/office/drawing/2014/main" id="{8E1BCB4A-16B6-4E0D-B2BE-38672A4F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08" y="5410752"/>
            <a:ext cx="2342541" cy="18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lack Metal Oil Barrel with Word Oil Isolated by tassel78 | GraphicRiver">
            <a:extLst>
              <a:ext uri="{FF2B5EF4-FFF2-40B4-BE49-F238E27FC236}">
                <a16:creationId xmlns:a16="http://schemas.microsoft.com/office/drawing/2014/main" id="{3279E600-AF16-4775-9BA9-152B8116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31" y="4873163"/>
            <a:ext cx="1934900" cy="193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997</TotalTime>
  <Words>582</Words>
  <Application>Microsoft Office PowerPoint</Application>
  <PresentationFormat>Widescreen</PresentationFormat>
  <Paragraphs>127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 Boardroom</vt:lpstr>
      <vt:lpstr>Oil Spill: Clean It Up!</vt:lpstr>
      <vt:lpstr>Introductions</vt:lpstr>
      <vt:lpstr>Oil Spills</vt:lpstr>
      <vt:lpstr>Who is involved in oil spills?</vt:lpstr>
      <vt:lpstr>Environmental Engineers</vt:lpstr>
      <vt:lpstr>Chemical Engineers</vt:lpstr>
      <vt:lpstr>Why is oil so difficult to clean?</vt:lpstr>
      <vt:lpstr>Oil Spill Experiment</vt:lpstr>
      <vt:lpstr>Materials</vt:lpstr>
      <vt:lpstr>Step 1: Find the oil boom</vt:lpstr>
      <vt:lpstr>Step 2: Make the water and oil mixture</vt:lpstr>
      <vt:lpstr>Step 3: Dip the feather in the oil</vt:lpstr>
      <vt:lpstr>Step 4: Use the oil boom</vt:lpstr>
      <vt:lpstr>Step 5: Skim the surface with the spoon</vt:lpstr>
      <vt:lpstr>Step 6: Absorption</vt:lpstr>
      <vt:lpstr>Step 7: Mix in dispersant</vt:lpstr>
      <vt:lpstr>Step 8: Dip the feather in the new mixture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Spill: Clean It Up!</dc:title>
  <dc:creator>Emma Braten</dc:creator>
  <cp:lastModifiedBy>Emma Braten</cp:lastModifiedBy>
  <cp:revision>12</cp:revision>
  <dcterms:created xsi:type="dcterms:W3CDTF">2021-10-20T03:41:45Z</dcterms:created>
  <dcterms:modified xsi:type="dcterms:W3CDTF">2021-10-28T16:46:34Z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